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7" r:id="rId6"/>
    <p:sldId id="259" r:id="rId7"/>
    <p:sldId id="260" r:id="rId8"/>
    <p:sldId id="265" r:id="rId9"/>
    <p:sldId id="266" r:id="rId10"/>
    <p:sldId id="268" r:id="rId11"/>
    <p:sldId id="262" r:id="rId12"/>
    <p:sldId id="263" r:id="rId13"/>
    <p:sldId id="26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3250"/>
  </p:normalViewPr>
  <p:slideViewPr>
    <p:cSldViewPr snapToGrid="0" snapToObjects="1">
      <p:cViewPr>
        <p:scale>
          <a:sx n="79" d="100"/>
          <a:sy n="79" d="100"/>
        </p:scale>
        <p:origin x="241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ache.media.enseignementsup-recherche.gouv.fr/file/Plan_etudiant/79/2/Charte_attendus_86279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53046-C933-FC46-B94C-3B872CED8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LYCEE BLANQUER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7CDF20-52E3-4D40-B31B-D9CC852AE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Lycée inégalitaire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3CEF9D-1071-9146-9CE5-0DD46C37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2133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17B17-4FF5-A340-82E8-7CE0C023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SNES-FSU demande des mesures transitoires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69F25-1191-5B44-B771-738FD92C1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Conserver les trois enseignements </a:t>
            </a:r>
            <a:r>
              <a:rPr lang="fr-FR"/>
              <a:t>de spécialité </a:t>
            </a:r>
            <a:r>
              <a:rPr lang="fr-FR" dirty="0"/>
              <a:t>en terminale ? </a:t>
            </a:r>
          </a:p>
          <a:p>
            <a:r>
              <a:rPr lang="fr-FR" dirty="0"/>
              <a:t>Quelle place pour les maths ? (option dès la Première? Autre spécialité Maths adaptées aux Sciences humaines?)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1E15AC-57A0-8E41-ABB4-69CFEBA9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2A126-2E4C-BF41-B6D2-64B4D7CF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ou séries, faut-il choisir?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30B8E9-2F97-B64E-A4A5-85749ED2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690255"/>
            <a:ext cx="6281873" cy="2854036"/>
          </a:xfrm>
        </p:spPr>
        <p:txBody>
          <a:bodyPr>
            <a:normAutofit/>
          </a:bodyPr>
          <a:lstStyle/>
          <a:p>
            <a:r>
              <a:rPr lang="fr-FR" b="1" dirty="0"/>
              <a:t>Le Lycée général, c’est 3 séries et potentiellement 300 parcours! </a:t>
            </a:r>
          </a:p>
          <a:p>
            <a:r>
              <a:rPr lang="fr-FR" b="1" dirty="0"/>
              <a:t>Les séries offrent en réalité bien plus de possibilités de parcours : 142 parcours dans la série S,  87 parcours en L et les 66 parcours en 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FF8236-6598-DD48-8E1C-E869377D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DA251-D0AA-B742-A66D-57F4F49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parcours des séries L et 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144ECC9-3DBC-3545-A0FE-C71164CB6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598" y="954008"/>
            <a:ext cx="4581620" cy="5248275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D02E25-D2AE-8D46-B496-C588F626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2382B-1212-4248-B479-06D0B3DD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parcours de la série 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330D42A-F405-7242-93F5-B9129BD26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92520"/>
            <a:ext cx="6281738" cy="3269785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B46CA2-BA08-2D4B-8C41-8D8AB272F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5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4A394-7058-314C-9B77-02DF1B42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L’exemple britannique :  Les 10 parcours les plus fréquents (2016)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EFBB5-59B7-AA47-B637-9FA9F6E3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252636"/>
            <a:ext cx="6281873" cy="400318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3F91EB-BBAA-0C49-A361-6BCEA141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18447" y="1252636"/>
            <a:ext cx="6675763" cy="40031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6F0660-BEF2-D243-8C66-9FF5CFCF6B05}"/>
              </a:ext>
            </a:extLst>
          </p:cNvPr>
          <p:cNvSpPr txBox="1"/>
          <p:nvPr/>
        </p:nvSpPr>
        <p:spPr>
          <a:xfrm>
            <a:off x="1394848" y="5966847"/>
            <a:ext cx="967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lycée à la carte fait-il disparaître la hiérarchie entre les disciplines?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A2F19C-03A9-7A47-8413-727493A30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6C83D-B484-9C47-B88E-B8A37083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L’exemple britannique : </a:t>
            </a:r>
            <a:r>
              <a:rPr lang="fr-FR" sz="3100" dirty="0"/>
              <a:t>les établissements  fréquentés influencent les choix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BC7CCC-3506-5A48-871E-77122476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097772-7534-354C-B6A3-945FACF8F2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18447" y="945398"/>
            <a:ext cx="6520780" cy="55793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654694-9E74-A043-8974-ED50AFC95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9F433-072D-BF4F-91F5-1DE85477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L’exemple britannique: le genre influence les choix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FFF5C-5C5E-B646-A02F-BF6932592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CE928C-B5EF-9748-A292-0E2453CFD9F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18446" y="1053886"/>
            <a:ext cx="6374863" cy="39076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70B597-BA55-3D49-9AFB-870C5FE6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1369D-E889-784B-A60C-66AB56C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L’exemple britannique: les attendus du Supérieur sont déterminants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49B00B-5CA0-1E44-AF8E-E56A0BB7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5291641"/>
            <a:ext cx="5559885" cy="1295139"/>
          </a:xfrm>
        </p:spPr>
        <p:txBody>
          <a:bodyPr>
            <a:normAutofit/>
          </a:bodyPr>
          <a:lstStyle/>
          <a:p>
            <a:pPr marL="0" lvl="0" indent="0" algn="just" hangingPunct="0">
              <a:lnSpc>
                <a:spcPct val="100000"/>
              </a:lnSpc>
              <a:spcBef>
                <a:spcPts val="0"/>
              </a:spcBef>
              <a:buNone/>
              <a:defRPr sz="10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fr-FR" spc="-11" dirty="0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</a:rPr>
              <a:t>►</a:t>
            </a:r>
            <a:r>
              <a:rPr lang="fr-FR" spc="-11" dirty="0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</a:rPr>
              <a:t>Document tiré de l'équivalent britannique de </a:t>
            </a:r>
            <a:r>
              <a:rPr lang="fr-FR" spc="-11" dirty="0" err="1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</a:rPr>
              <a:t>Parcoursup</a:t>
            </a:r>
            <a:r>
              <a:rPr lang="fr-FR" spc="-11" dirty="0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</a:rPr>
              <a:t> (UCAS : </a:t>
            </a:r>
            <a:r>
              <a:rPr lang="fr-FR" spc="-11" dirty="0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  <a:hlinkClick r:id="rId2"/>
              </a:rPr>
              <a:t>www.ucas.com</a:t>
            </a:r>
            <a:r>
              <a:rPr lang="fr-FR" spc="-11" dirty="0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</a:rPr>
              <a:t>)</a:t>
            </a:r>
            <a:r>
              <a:rPr lang="fr-FR" b="1" spc="-11" dirty="0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</a:rPr>
              <a:t>.</a:t>
            </a:r>
          </a:p>
          <a:p>
            <a:pPr marL="0" lvl="0" indent="0" algn="just" hangingPunct="0">
              <a:lnSpc>
                <a:spcPct val="100000"/>
              </a:lnSpc>
              <a:spcBef>
                <a:spcPts val="0"/>
              </a:spcBef>
              <a:buNone/>
              <a:defRPr sz="105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pc="-11" dirty="0">
                <a:solidFill>
                  <a:srgbClr val="008000"/>
                </a:solidFill>
                <a:latin typeface="Arial" pitchFamily="34"/>
                <a:ea typeface="Arial" pitchFamily="34"/>
                <a:cs typeface="Arial" pitchFamily="34"/>
              </a:rPr>
              <a:t>Exemple d'un élève qui voudrait faire une licence de Biologie.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931F6D-F761-B64A-AAFC-97F61628DC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8447" y="1193369"/>
            <a:ext cx="6281872" cy="40982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52D8B9-D8E6-184F-8269-272707E4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C37E6-4E3E-B14B-B559-4EE665F7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négatif du CSE</a:t>
            </a:r>
            <a:br>
              <a:rPr lang="fr-FR" dirty="0"/>
            </a:br>
            <a:r>
              <a:rPr lang="fr-FR" dirty="0"/>
              <a:t>(12 avril 2018)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E8799-022C-2A43-92BD-3083F435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417444"/>
            <a:ext cx="7017026" cy="5158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Arrêté concernant les horaires et l’organisation de la classe de seconde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Pour 		 : 10 (UNSA, UNSA-éducation, SNPDEN)</a:t>
            </a:r>
            <a:br>
              <a:rPr lang="fr-FR" dirty="0"/>
            </a:br>
            <a:r>
              <a:rPr lang="fr-FR" dirty="0"/>
              <a:t>Contre 		 : 53 (CFDT, CGC, CFTC, CGT, FO, FAGE, FCPE, FSU, SGEN, Solidaires, UNEF ) </a:t>
            </a:r>
            <a:br>
              <a:rPr lang="fr-FR" dirty="0"/>
            </a:br>
            <a:r>
              <a:rPr lang="fr-FR" dirty="0"/>
              <a:t>Abs 		 : 7 (PEEP, SE-UNSA)</a:t>
            </a:r>
          </a:p>
          <a:p>
            <a:pPr marL="0" indent="0">
              <a:buNone/>
            </a:pPr>
            <a:r>
              <a:rPr lang="fr-FR" b="1" dirty="0"/>
              <a:t>Arrêté concernant les horaires et l’organisation du cycle terminal général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Pour 		 : 7 (UNSA-éducation, PEEP, SNPDEN, IPR-UNSA)</a:t>
            </a:r>
            <a:br>
              <a:rPr lang="fr-FR" dirty="0"/>
            </a:br>
            <a:r>
              <a:rPr lang="fr-FR" dirty="0"/>
              <a:t>Contre 		 : 35 (CFDT, CGC, CFTC, CGT,FO,FAGE, FSU, SGEN,SNALC, Sud-éducation, UNEF ) </a:t>
            </a:r>
            <a:br>
              <a:rPr lang="fr-FR" dirty="0"/>
            </a:br>
            <a:r>
              <a:rPr lang="fr-FR" dirty="0"/>
              <a:t>Abs 		 : 16 (FCPE, SE-UNSA)</a:t>
            </a:r>
          </a:p>
          <a:p>
            <a:pPr marL="0" indent="0">
              <a:buNone/>
            </a:pPr>
            <a:r>
              <a:rPr lang="fr-FR" b="1" dirty="0"/>
              <a:t>Arrêté concernant les horaires et l’organisation du cycle terminal technologique 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Pour 		 : 6 (UNSA-éducation)</a:t>
            </a:r>
            <a:br>
              <a:rPr lang="fr-FR" dirty="0"/>
            </a:br>
            <a:r>
              <a:rPr lang="fr-FR" dirty="0"/>
              <a:t>Contre 		 : 35 (CFDT, CGC, CFTC, CGT, FO,FAGE, FCPE, FSU, SGEN,SNALC,  Sud-éducation, UNEF ) </a:t>
            </a:r>
            <a:br>
              <a:rPr lang="fr-FR" dirty="0"/>
            </a:br>
            <a:r>
              <a:rPr lang="fr-FR" dirty="0"/>
              <a:t>Abs 		 : 9 (PEEP, SE-UNSA)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662002-0EFD-E54B-8E3B-F5AE6823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625B8-1D27-1C4D-8DA3-B8178D34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lycée à la carte affaiblit des enseignements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5B603EA-30B4-3E43-855E-25CBCF316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357" y="4124325"/>
            <a:ext cx="2995686" cy="1927225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0E9DF7-45FC-414D-8B0C-38BB589F28C5}"/>
              </a:ext>
            </a:extLst>
          </p:cNvPr>
          <p:cNvSpPr txBox="1"/>
          <p:nvPr/>
        </p:nvSpPr>
        <p:spPr>
          <a:xfrm>
            <a:off x="5025780" y="249382"/>
            <a:ext cx="6861419" cy="284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 sz="158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dirty="0"/>
          </a:p>
          <a:p>
            <a:pPr algn="ctr"/>
            <a:r>
              <a:rPr lang="fr-FR" b="1" dirty="0"/>
              <a:t>L’abandon d’une spécialité en Terminale se traduit par un affaiblissement de certaines disciplines , SES et SVT en particulier</a:t>
            </a:r>
          </a:p>
          <a:p>
            <a:pPr lvl="0" hangingPunct="0">
              <a:defRPr sz="158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Organisation en séries :</a:t>
            </a:r>
          </a:p>
          <a:p>
            <a:pPr lvl="0" algn="just" hangingPunct="0">
              <a:defRPr sz="158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-on garde toutes les disciplines</a:t>
            </a:r>
          </a:p>
          <a:p>
            <a:pPr lvl="0" hangingPunct="0">
              <a:defRPr sz="158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-on </a:t>
            </a:r>
            <a:r>
              <a:rPr lang="fr-FR" b="1" i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approfondit</a:t>
            </a:r>
            <a:r>
              <a:rPr lang="fr-FR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l'une d'entre elles</a:t>
            </a:r>
          </a:p>
          <a:p>
            <a:pPr lvl="0" hangingPunct="0">
              <a:defRPr sz="158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lvl="0" hangingPunct="0">
              <a:defRPr sz="158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Organisation modulaire :</a:t>
            </a:r>
          </a:p>
          <a:p>
            <a:pPr lvl="0" hangingPunct="0">
              <a:defRPr sz="158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-On se spécialise par soustraction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031C4E-55AE-EF4D-B45A-C1D93573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5780" y="3354848"/>
            <a:ext cx="6861419" cy="3439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C92F5F-7635-3047-906A-0FDE503B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B7417-F3C1-6547-8D4A-178F7299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lycée à la carte fait disparaître des enseignements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B0A89-98C8-A843-81DF-4F89C33CA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enseignements  optionnels ne sont pas financés et leur existence entre en concurrence avec la nécessité pédagogique  de maintenir des groupes à effectifs réduits</a:t>
            </a:r>
          </a:p>
          <a:p>
            <a:r>
              <a:rPr lang="fr-FR" dirty="0"/>
              <a:t>LVC, LCA et enseignements artistiques tendent à disparaître de l’offre de formation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570C08-3402-0B4A-8D5A-4EB981FD0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40B18-FFFE-1C43-A137-6CE54441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attendus du supérieur verrouillent l’offre de formation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F77F1-4AC5-7648-9117-2A8727EE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attendus nationaux et une charte des établissements de l’enseignement supérieur doivent en théorie garantir la transparence des modalités d’accès à l’enseignement supérieur. </a:t>
            </a:r>
            <a:r>
              <a:rPr lang="fr-FR" dirty="0">
                <a:hlinkClick r:id="rId2"/>
              </a:rPr>
              <a:t>https://cache.media.enseignementsup-recherche.gouv.fr/file/Plan_etudiant/79/2/Charte_attendus_862792.pdf</a:t>
            </a:r>
            <a:endParaRPr lang="fr-FR" dirty="0"/>
          </a:p>
          <a:p>
            <a:r>
              <a:rPr lang="fr-FR" dirty="0"/>
              <a:t>Les algorithmes locaux de classement des candidatures demeurent secrets </a:t>
            </a:r>
          </a:p>
          <a:p>
            <a:r>
              <a:rPr lang="fr-FR" dirty="0"/>
              <a:t>Malgré les dénégations ministérielles, l’établissement d’origine et le choix des spécialités en fin de Seconde sont déterminants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126031-1B42-E94F-AB84-BD4166A2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8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934D5-E00F-5046-A13B-126C281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Bataille de chiffres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4B24AE-0F53-154E-A959-18D435793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665581"/>
            <a:ext cx="6281738" cy="35236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0EB0F9-CC57-6E4F-BAA8-5F77FB8A65D4}"/>
              </a:ext>
            </a:extLst>
          </p:cNvPr>
          <p:cNvSpPr txBox="1"/>
          <p:nvPr/>
        </p:nvSpPr>
        <p:spPr>
          <a:xfrm>
            <a:off x="5118100" y="360217"/>
            <a:ext cx="628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d’élèves  par spécialité?  (Chiffres non consolidés du ministère)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E3FDE1-07BE-594E-88FE-5057C664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3CDF2-BB35-0C41-94AE-3AB6F13E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lycée à la carte  éclate le groupe classe et les lycées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8C2BAC-2986-D048-B4BA-25DEED3D1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339197"/>
          </a:xfrm>
        </p:spPr>
        <p:txBody>
          <a:bodyPr/>
          <a:lstStyle/>
          <a:p>
            <a:r>
              <a:rPr lang="fr-FR" b="1" dirty="0"/>
              <a:t>Enseignements mutualisés  </a:t>
            </a:r>
          </a:p>
          <a:p>
            <a:pPr marL="0" indent="0" algn="just">
              <a:buNone/>
            </a:pPr>
            <a:r>
              <a:rPr lang="fr-FR" dirty="0"/>
              <a:t>l’exemple des lycées nîmois </a:t>
            </a:r>
            <a:r>
              <a:rPr lang="fr-FR" sz="1600" b="1" dirty="0"/>
              <a:t>(</a:t>
            </a:r>
            <a:r>
              <a:rPr lang="fr-FR" sz="1600" dirty="0"/>
              <a:t>réseau de 6 lycées) : suite à des contraintes d'emplois du temps entre les établissements, les deux créneaux de 2h initialement prévus pour ces EDS mutualisés seront réduits à un, le mardi de 8h à 12h.  Des élèves, refusés dans une spécialité dans le public, se sont vu proposer l’EDS dans le privé, ceci pour 1100€ pour l'année ! </a:t>
            </a:r>
          </a:p>
          <a:p>
            <a:pPr algn="just"/>
            <a:r>
              <a:rPr lang="fr-FR" sz="1600" dirty="0"/>
              <a:t>Emplois du temps étalés</a:t>
            </a:r>
          </a:p>
          <a:p>
            <a:pPr algn="just"/>
            <a:r>
              <a:rPr lang="fr-FR" sz="1600" dirty="0"/>
              <a:t>Equipe pédagogique aux effectifs pléthoriques</a:t>
            </a:r>
          </a:p>
          <a:p>
            <a:pPr algn="just"/>
            <a:r>
              <a:rPr lang="fr-FR" sz="1600" dirty="0"/>
              <a:t>Que deviennent les conseils de classe ? Quel avenir pour les missions du prof principal? </a:t>
            </a:r>
          </a:p>
          <a:p>
            <a:pPr marL="0" indent="0" algn="just">
              <a:buNone/>
            </a:pPr>
            <a:endParaRPr lang="fr-FR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D1864-7ECD-7041-A821-98D92F05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51C85-5206-B842-94ED-20D683FF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ajustements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1B1E00-E61E-6E47-8512-6D9931C30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comité de suivi des réformes du lycée et du bac envisage des annonces sur les conseils de classe.</a:t>
            </a:r>
          </a:p>
          <a:p>
            <a:r>
              <a:rPr lang="fr-FR" dirty="0"/>
              <a:t>  Il s’appuie sur les propositions de l’UNSA et du SGEN-CFDT  pour envisager de substituer aux profs principaux des  missions de référents (suivi individuel des élèves sur le cycle, référent bac-3/bac+3, coordinateur d’équipe pédagogique)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273B24-6E8E-5346-928E-4338E65D4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18B61-89EE-2A46-BE88-67FE2043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SNES-FSU fixe le cap des revendications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255038-9230-4C44-BB1F-1B522AD6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urgence, supprimer la première session d’épreuves communes de contrôle continu et transformer celles du mois de juin en épreuves nationales</a:t>
            </a:r>
          </a:p>
          <a:p>
            <a:r>
              <a:rPr lang="fr-FR" dirty="0"/>
              <a:t>Si le ministère persiste à imposer des épreuves locales, imposer un cadrage strict</a:t>
            </a:r>
          </a:p>
          <a:p>
            <a:r>
              <a:rPr lang="fr-FR" dirty="0"/>
              <a:t>Financer les options par des dotations fléchées</a:t>
            </a:r>
          </a:p>
          <a:p>
            <a:r>
              <a:rPr lang="fr-FR" dirty="0"/>
              <a:t>Proposer à titre transitoire une organisation des enseignements qui maintienne la diversité de l’offre de formations et rétablisse sa cohérence</a:t>
            </a:r>
          </a:p>
          <a:p>
            <a:r>
              <a:rPr lang="fr-FR" dirty="0"/>
              <a:t>Remettre à plat les réformes du bac et du lycée pour revenir à un lycée organisé en séries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0A7BCD-4CEE-7B4A-841C-E3E803998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2296"/>
            <a:ext cx="1910443" cy="11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0118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502</TotalTime>
  <Words>618</Words>
  <Application>Microsoft Macintosh PowerPoint</Application>
  <PresentationFormat>Grand écran</PresentationFormat>
  <Paragraphs>58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Calibri Light</vt:lpstr>
      <vt:lpstr>Liberation Sans</vt:lpstr>
      <vt:lpstr>Rockwell</vt:lpstr>
      <vt:lpstr>Wingdings</vt:lpstr>
      <vt:lpstr>Atlas</vt:lpstr>
      <vt:lpstr>LYCEE BLANQUER</vt:lpstr>
      <vt:lpstr>Avis négatif du CSE (12 avril 2018)</vt:lpstr>
      <vt:lpstr>Le lycée à la carte affaiblit des enseignements</vt:lpstr>
      <vt:lpstr>Le lycée à la carte fait disparaître des enseignements </vt:lpstr>
      <vt:lpstr>Les attendus du supérieur verrouillent l’offre de formation </vt:lpstr>
      <vt:lpstr>Bataille de chiffres</vt:lpstr>
      <vt:lpstr>Le lycée à la carte  éclate le groupe classe et les lycées</vt:lpstr>
      <vt:lpstr>Quels ajustements ? </vt:lpstr>
      <vt:lpstr>Le SNES-FSU fixe le cap des revendications</vt:lpstr>
      <vt:lpstr>Le SNES-FSU demande des mesures transitoires</vt:lpstr>
      <vt:lpstr>Parcours ou séries, faut-il choisir?</vt:lpstr>
      <vt:lpstr>Les parcours des séries L et S</vt:lpstr>
      <vt:lpstr>Les parcours de la série ES</vt:lpstr>
      <vt:lpstr>L’exemple britannique :  Les 10 parcours les plus fréquents (2016)</vt:lpstr>
      <vt:lpstr>L’exemple britannique : les établissements  fréquentés influencent les choix</vt:lpstr>
      <vt:lpstr>L’exemple britannique: le genre influence les choix</vt:lpstr>
      <vt:lpstr>L’exemple britannique: les attendus du Supérieur sont déterminants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LYCEE BLANQUER</dc:title>
  <dc:creator>Claire Guéville</dc:creator>
  <cp:lastModifiedBy>Claire Guéville</cp:lastModifiedBy>
  <cp:revision>20</cp:revision>
  <cp:lastPrinted>2019-10-27T19:39:29Z</cp:lastPrinted>
  <dcterms:created xsi:type="dcterms:W3CDTF">2019-10-27T13:27:33Z</dcterms:created>
  <dcterms:modified xsi:type="dcterms:W3CDTF">2019-11-14T13:33:19Z</dcterms:modified>
</cp:coreProperties>
</file>