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33" r:id="rId4"/>
    <p:sldId id="284" r:id="rId5"/>
    <p:sldId id="322" r:id="rId6"/>
    <p:sldId id="336" r:id="rId7"/>
    <p:sldId id="323" r:id="rId8"/>
    <p:sldId id="326" r:id="rId9"/>
    <p:sldId id="328" r:id="rId10"/>
    <p:sldId id="330" r:id="rId11"/>
    <p:sldId id="325" r:id="rId12"/>
    <p:sldId id="331" r:id="rId13"/>
    <p:sldId id="285" r:id="rId14"/>
    <p:sldId id="329" r:id="rId15"/>
    <p:sldId id="261" r:id="rId16"/>
    <p:sldId id="259" r:id="rId17"/>
    <p:sldId id="332" r:id="rId18"/>
    <p:sldId id="304" r:id="rId19"/>
    <p:sldId id="305" r:id="rId20"/>
    <p:sldId id="313" r:id="rId21"/>
    <p:sldId id="335" r:id="rId22"/>
    <p:sldId id="334" r:id="rId23"/>
    <p:sldId id="302" r:id="rId24"/>
    <p:sldId id="274" r:id="rId25"/>
    <p:sldId id="312" r:id="rId26"/>
    <p:sldId id="300" r:id="rId27"/>
    <p:sldId id="301" r:id="rId28"/>
    <p:sldId id="316" r:id="rId29"/>
    <p:sldId id="327" r:id="rId30"/>
    <p:sldId id="283" r:id="rId31"/>
    <p:sldId id="268" r:id="rId32"/>
    <p:sldId id="271" r:id="rId33"/>
    <p:sldId id="262" r:id="rId34"/>
    <p:sldId id="263" r:id="rId35"/>
    <p:sldId id="264" r:id="rId36"/>
    <p:sldId id="291" r:id="rId37"/>
    <p:sldId id="321" r:id="rId38"/>
    <p:sldId id="276" r:id="rId39"/>
    <p:sldId id="277" r:id="rId40"/>
    <p:sldId id="278" r:id="rId41"/>
    <p:sldId id="293" r:id="rId42"/>
    <p:sldId id="281" r:id="rId43"/>
    <p:sldId id="292" r:id="rId44"/>
    <p:sldId id="282" r:id="rId45"/>
    <p:sldId id="319" r:id="rId46"/>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17" autoAdjust="0"/>
  </p:normalViewPr>
  <p:slideViewPr>
    <p:cSldViewPr>
      <p:cViewPr>
        <p:scale>
          <a:sx n="94" d="100"/>
          <a:sy n="94" d="100"/>
        </p:scale>
        <p:origin x="-8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1866" y="12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0CE3B-AEAF-488C-AB93-3C5D06BB85E6}" type="doc">
      <dgm:prSet loTypeId="urn:microsoft.com/office/officeart/2005/8/layout/process2" loCatId="process" qsTypeId="urn:microsoft.com/office/officeart/2005/8/quickstyle/simple1" qsCatId="simple" csTypeId="urn:microsoft.com/office/officeart/2005/8/colors/accent1_2" csCatId="accent1" phldr="1"/>
      <dgm:spPr/>
    </dgm:pt>
    <dgm:pt modelId="{3C2323A2-B8BE-451E-8471-C6A161A262A5}">
      <dgm:prSet phldrT="[Texte]" custT="1">
        <dgm:style>
          <a:lnRef idx="0">
            <a:schemeClr val="accent2"/>
          </a:lnRef>
          <a:fillRef idx="3">
            <a:schemeClr val="accent2"/>
          </a:fillRef>
          <a:effectRef idx="3">
            <a:schemeClr val="accent2"/>
          </a:effectRef>
          <a:fontRef idx="minor">
            <a:schemeClr val="lt1"/>
          </a:fontRef>
        </dgm:style>
      </dgm:prSet>
      <dgm:spPr>
        <a:solidFill>
          <a:schemeClr val="accent5">
            <a:lumMod val="50000"/>
          </a:schemeClr>
        </a:solidFill>
      </dgm:spPr>
      <dgm:t>
        <a:bodyPr/>
        <a:lstStyle/>
        <a:p>
          <a:r>
            <a:rPr lang="fr-FR" sz="1600" b="1" dirty="0" smtClean="0"/>
            <a:t>Catherine, salariée  du secteur privé</a:t>
          </a:r>
          <a:endParaRPr lang="fr-FR" sz="1600" b="1" dirty="0"/>
        </a:p>
      </dgm:t>
    </dgm:pt>
    <dgm:pt modelId="{2F97DEFA-12F6-4AE8-9529-43A3BE9BBF2A}" type="parTrans" cxnId="{087F3531-A97E-4495-8CA8-9354F2F85556}">
      <dgm:prSet/>
      <dgm:spPr/>
      <dgm:t>
        <a:bodyPr/>
        <a:lstStyle/>
        <a:p>
          <a:endParaRPr lang="fr-FR"/>
        </a:p>
      </dgm:t>
    </dgm:pt>
    <dgm:pt modelId="{D20A68D5-E960-4F56-AD6B-15D9F9E69940}" type="sibTrans" cxnId="{087F3531-A97E-4495-8CA8-9354F2F85556}">
      <dgm:prSet/>
      <dgm:spPr>
        <a:noFill/>
      </dgm:spPr>
      <dgm:t>
        <a:bodyPr/>
        <a:lstStyle/>
        <a:p>
          <a:endParaRPr lang="fr-FR"/>
        </a:p>
      </dgm:t>
    </dgm:pt>
    <dgm:pt modelId="{57E2DBF1-5CBD-4B66-8250-53861CEA6F79}">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8 trimestres  de MDA</a:t>
          </a:r>
          <a:endParaRPr lang="fr-FR" dirty="0"/>
        </a:p>
      </dgm:t>
    </dgm:pt>
    <dgm:pt modelId="{D9DB1A1B-ECF8-427E-A6B8-B0AF208BC8AD}" type="parTrans" cxnId="{BBC5BBA9-E633-4EAC-BAFC-1517C4A33F90}">
      <dgm:prSet/>
      <dgm:spPr/>
      <dgm:t>
        <a:bodyPr/>
        <a:lstStyle/>
        <a:p>
          <a:endParaRPr lang="fr-FR"/>
        </a:p>
      </dgm:t>
    </dgm:pt>
    <dgm:pt modelId="{C70E8283-DC4D-416F-BD6C-C3208875210F}" type="sibTrans" cxnId="{BBC5BBA9-E633-4EAC-BAFC-1517C4A33F90}">
      <dgm:prSet/>
      <dgm:spPr>
        <a:noFill/>
      </dgm:spPr>
      <dgm:t>
        <a:bodyPr/>
        <a:lstStyle/>
        <a:p>
          <a:endParaRPr lang="fr-FR"/>
        </a:p>
      </dgm:t>
    </dgm:pt>
    <dgm:pt modelId="{7D81D872-1FD1-4CA7-B9DA-562C9EE738E6}">
      <dgm:prSet phldrT="[Texte]" custT="1">
        <dgm:style>
          <a:lnRef idx="0">
            <a:schemeClr val="accent6"/>
          </a:lnRef>
          <a:fillRef idx="3">
            <a:schemeClr val="accent6"/>
          </a:fillRef>
          <a:effectRef idx="3">
            <a:schemeClr val="accent6"/>
          </a:effectRef>
          <a:fontRef idx="minor">
            <a:schemeClr val="lt1"/>
          </a:fontRef>
        </dgm:style>
      </dgm:prSet>
      <dgm:spPr>
        <a:solidFill>
          <a:schemeClr val="accent6">
            <a:lumMod val="60000"/>
            <a:lumOff val="40000"/>
          </a:schemeClr>
        </a:solidFill>
      </dgm:spPr>
      <dgm:t>
        <a:bodyPr/>
        <a:lstStyle/>
        <a:p>
          <a:r>
            <a:rPr lang="fr-FR" sz="1600" b="1" dirty="0" smtClean="0">
              <a:solidFill>
                <a:schemeClr val="tx2"/>
              </a:solidFill>
            </a:rPr>
            <a:t>16 trimestres</a:t>
          </a:r>
          <a:endParaRPr lang="fr-FR" sz="1400" b="0" dirty="0">
            <a:solidFill>
              <a:schemeClr val="tx2"/>
            </a:solidFill>
          </a:endParaRPr>
        </a:p>
      </dgm:t>
    </dgm:pt>
    <dgm:pt modelId="{816D9D91-9A76-4905-9D36-E77724A49F71}" type="parTrans" cxnId="{E8D37E65-72B1-4114-9B6B-CBFA2432899D}">
      <dgm:prSet/>
      <dgm:spPr/>
      <dgm:t>
        <a:bodyPr/>
        <a:lstStyle/>
        <a:p>
          <a:endParaRPr lang="fr-FR"/>
        </a:p>
      </dgm:t>
    </dgm:pt>
    <dgm:pt modelId="{F3536C19-C24E-4F44-8265-7D6AB4D4B167}" type="sibTrans" cxnId="{E8D37E65-72B1-4114-9B6B-CBFA2432899D}">
      <dgm:prSet/>
      <dgm:spPr>
        <a:solidFill>
          <a:schemeClr val="bg1"/>
        </a:solidFill>
      </dgm:spPr>
      <dgm:t>
        <a:bodyPr/>
        <a:lstStyle/>
        <a:p>
          <a:endParaRPr lang="fr-FR"/>
        </a:p>
      </dgm:t>
    </dgm:pt>
    <dgm:pt modelId="{95417E36-EFF9-475E-BBC1-C15D3BB49EEA}">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b="0" dirty="0" smtClean="0"/>
            <a:t>8 trimestres de MDA</a:t>
          </a:r>
          <a:endParaRPr lang="fr-FR" b="0" dirty="0"/>
        </a:p>
      </dgm:t>
    </dgm:pt>
    <dgm:pt modelId="{7A1F9E87-1C8F-452B-8D11-E2F176C5FBDB}" type="parTrans" cxnId="{C645DEBC-878E-4CDC-A18C-D65AC2B589B3}">
      <dgm:prSet/>
      <dgm:spPr/>
      <dgm:t>
        <a:bodyPr/>
        <a:lstStyle/>
        <a:p>
          <a:endParaRPr lang="fr-FR"/>
        </a:p>
      </dgm:t>
    </dgm:pt>
    <dgm:pt modelId="{9889B05B-031A-4728-B8FC-9DC8A373C6A1}" type="sibTrans" cxnId="{C645DEBC-878E-4CDC-A18C-D65AC2B589B3}">
      <dgm:prSet/>
      <dgm:spPr>
        <a:solidFill>
          <a:schemeClr val="bg1"/>
        </a:solidFill>
      </dgm:spPr>
      <dgm:t>
        <a:bodyPr/>
        <a:lstStyle/>
        <a:p>
          <a:endParaRPr lang="fr-FR"/>
        </a:p>
      </dgm:t>
    </dgm:pt>
    <dgm:pt modelId="{E521CC3B-E831-4C26-A1F2-A158635062E9}">
      <dgm:prSet phldrT="[Texte]" custT="1">
        <dgm:style>
          <a:lnRef idx="0">
            <a:schemeClr val="accent6"/>
          </a:lnRef>
          <a:fillRef idx="3">
            <a:schemeClr val="accent6"/>
          </a:fillRef>
          <a:effectRef idx="3">
            <a:schemeClr val="accent6"/>
          </a:effectRef>
          <a:fontRef idx="minor">
            <a:schemeClr val="lt1"/>
          </a:fontRef>
        </dgm:style>
      </dgm:prSet>
      <dgm:spPr>
        <a:solidFill>
          <a:schemeClr val="accent6">
            <a:lumMod val="60000"/>
            <a:lumOff val="40000"/>
          </a:schemeClr>
        </a:solidFill>
      </dgm:spPr>
      <dgm:t>
        <a:bodyPr/>
        <a:lstStyle/>
        <a:p>
          <a:r>
            <a:rPr lang="fr-FR" sz="1400" dirty="0" smtClean="0"/>
            <a:t> </a:t>
          </a:r>
          <a:r>
            <a:rPr lang="fr-FR" sz="1600" b="1" dirty="0" smtClean="0">
              <a:solidFill>
                <a:srgbClr val="FF0000"/>
              </a:solidFill>
            </a:rPr>
            <a:t>Catherine pourra partir à la retraite</a:t>
          </a:r>
          <a:r>
            <a:rPr lang="fr-FR" sz="1400" b="1" dirty="0" smtClean="0">
              <a:solidFill>
                <a:schemeClr val="tx2"/>
              </a:solidFill>
            </a:rPr>
            <a:t>.</a:t>
          </a:r>
        </a:p>
        <a:p>
          <a:r>
            <a:rPr lang="fr-FR" sz="1400" b="1" dirty="0" smtClean="0">
              <a:solidFill>
                <a:schemeClr val="tx2"/>
              </a:solidFill>
            </a:rPr>
            <a:t>Elle disposera du nombre de trimestres exigés pour sa génération pour bénéficier du taux plein.</a:t>
          </a:r>
          <a:endParaRPr lang="fr-FR" sz="1400" b="1" dirty="0">
            <a:solidFill>
              <a:schemeClr val="tx2"/>
            </a:solidFill>
          </a:endParaRPr>
        </a:p>
      </dgm:t>
    </dgm:pt>
    <dgm:pt modelId="{8E524924-0039-4966-BE1F-7D3B6EB3758E}" type="parTrans" cxnId="{99A70437-A525-4BF5-AC8C-621F4962EF5E}">
      <dgm:prSet/>
      <dgm:spPr/>
      <dgm:t>
        <a:bodyPr/>
        <a:lstStyle/>
        <a:p>
          <a:endParaRPr lang="fr-FR"/>
        </a:p>
      </dgm:t>
    </dgm:pt>
    <dgm:pt modelId="{E433D9A1-5CB8-49FF-8C62-21E370CDFEEB}" type="sibTrans" cxnId="{99A70437-A525-4BF5-AC8C-621F4962EF5E}">
      <dgm:prSet/>
      <dgm:spPr/>
      <dgm:t>
        <a:bodyPr/>
        <a:lstStyle/>
        <a:p>
          <a:endParaRPr lang="fr-FR"/>
        </a:p>
      </dgm:t>
    </dgm:pt>
    <dgm:pt modelId="{242FF8DF-F94A-45CF-ACBA-E828B287038F}" type="pres">
      <dgm:prSet presAssocID="{CB50CE3B-AEAF-488C-AB93-3C5D06BB85E6}" presName="linearFlow" presStyleCnt="0">
        <dgm:presLayoutVars>
          <dgm:resizeHandles val="exact"/>
        </dgm:presLayoutVars>
      </dgm:prSet>
      <dgm:spPr/>
    </dgm:pt>
    <dgm:pt modelId="{A337A18D-FE55-4320-9D2A-0FF6094D4384}" type="pres">
      <dgm:prSet presAssocID="{3C2323A2-B8BE-451E-8471-C6A161A262A5}" presName="node" presStyleLbl="node1" presStyleIdx="0" presStyleCnt="5" custScaleX="184200" custScaleY="37550" custLinFactNeighborX="3036" custLinFactNeighborY="12228">
        <dgm:presLayoutVars>
          <dgm:bulletEnabled val="1"/>
        </dgm:presLayoutVars>
      </dgm:prSet>
      <dgm:spPr/>
      <dgm:t>
        <a:bodyPr/>
        <a:lstStyle/>
        <a:p>
          <a:endParaRPr lang="fr-FR"/>
        </a:p>
      </dgm:t>
    </dgm:pt>
    <dgm:pt modelId="{F3D425EB-C24F-4C12-881D-E0B600A00F74}" type="pres">
      <dgm:prSet presAssocID="{D20A68D5-E960-4F56-AD6B-15D9F9E69940}" presName="sibTrans" presStyleLbl="sibTrans2D1" presStyleIdx="0" presStyleCnt="4" custFlipHor="1" custScaleX="49243" custScaleY="36554" custLinFactNeighborX="-14994" custLinFactNeighborY="29318"/>
      <dgm:spPr/>
      <dgm:t>
        <a:bodyPr/>
        <a:lstStyle/>
        <a:p>
          <a:endParaRPr lang="fr-FR"/>
        </a:p>
      </dgm:t>
    </dgm:pt>
    <dgm:pt modelId="{88A2C3E7-5C6E-44F6-B2F9-CDD1C73EC86B}" type="pres">
      <dgm:prSet presAssocID="{D20A68D5-E960-4F56-AD6B-15D9F9E69940}" presName="connectorText" presStyleLbl="sibTrans2D1" presStyleIdx="0" presStyleCnt="4"/>
      <dgm:spPr/>
      <dgm:t>
        <a:bodyPr/>
        <a:lstStyle/>
        <a:p>
          <a:endParaRPr lang="fr-FR"/>
        </a:p>
      </dgm:t>
    </dgm:pt>
    <dgm:pt modelId="{C30A2774-7C38-474B-BD6B-50858B74975F}" type="pres">
      <dgm:prSet presAssocID="{95417E36-EFF9-475E-BBC1-C15D3BB49EEA}" presName="node" presStyleLbl="node1" presStyleIdx="1" presStyleCnt="5" custScaleX="69573" custScaleY="48538" custLinFactNeighborX="-1031" custLinFactNeighborY="-980">
        <dgm:presLayoutVars>
          <dgm:bulletEnabled val="1"/>
        </dgm:presLayoutVars>
      </dgm:prSet>
      <dgm:spPr/>
      <dgm:t>
        <a:bodyPr/>
        <a:lstStyle/>
        <a:p>
          <a:endParaRPr lang="fr-FR"/>
        </a:p>
      </dgm:t>
    </dgm:pt>
    <dgm:pt modelId="{D547A3C4-FAF0-4443-AA91-A7A186FA728D}" type="pres">
      <dgm:prSet presAssocID="{9889B05B-031A-4728-B8FC-9DC8A373C6A1}" presName="sibTrans" presStyleLbl="sibTrans2D1" presStyleIdx="1" presStyleCnt="4" custAng="0" custScaleX="50750" custScaleY="37005" custLinFactNeighborX="-14723" custLinFactNeighborY="33030"/>
      <dgm:spPr/>
      <dgm:t>
        <a:bodyPr/>
        <a:lstStyle/>
        <a:p>
          <a:endParaRPr lang="fr-FR"/>
        </a:p>
      </dgm:t>
    </dgm:pt>
    <dgm:pt modelId="{7ACD6ABD-BF9F-4CC9-BF46-31F6EE7C3C8D}" type="pres">
      <dgm:prSet presAssocID="{9889B05B-031A-4728-B8FC-9DC8A373C6A1}" presName="connectorText" presStyleLbl="sibTrans2D1" presStyleIdx="1" presStyleCnt="4"/>
      <dgm:spPr/>
      <dgm:t>
        <a:bodyPr/>
        <a:lstStyle/>
        <a:p>
          <a:endParaRPr lang="fr-FR"/>
        </a:p>
      </dgm:t>
    </dgm:pt>
    <dgm:pt modelId="{779CB45A-0655-4DD6-893F-9F1A1AF3C2C3}" type="pres">
      <dgm:prSet presAssocID="{57E2DBF1-5CBD-4B66-8250-53861CEA6F79}" presName="node" presStyleLbl="node1" presStyleIdx="2" presStyleCnt="5" custScaleX="69592" custScaleY="48966" custLinFactNeighborX="-1022" custLinFactNeighborY="-25076">
        <dgm:presLayoutVars>
          <dgm:bulletEnabled val="1"/>
        </dgm:presLayoutVars>
      </dgm:prSet>
      <dgm:spPr/>
      <dgm:t>
        <a:bodyPr/>
        <a:lstStyle/>
        <a:p>
          <a:endParaRPr lang="fr-FR"/>
        </a:p>
      </dgm:t>
    </dgm:pt>
    <dgm:pt modelId="{A098E64D-0268-4723-B85D-AD726E68B0A3}" type="pres">
      <dgm:prSet presAssocID="{C70E8283-DC4D-416F-BD6C-C3208875210F}" presName="sibTrans" presStyleLbl="sibTrans2D1" presStyleIdx="2" presStyleCnt="4" custAng="0" custLinFactNeighborX="-13877" custLinFactNeighborY="-6669"/>
      <dgm:spPr/>
      <dgm:t>
        <a:bodyPr/>
        <a:lstStyle/>
        <a:p>
          <a:endParaRPr lang="fr-FR"/>
        </a:p>
      </dgm:t>
    </dgm:pt>
    <dgm:pt modelId="{7F8A55CC-ED73-4C8C-B738-EFFC9583F13E}" type="pres">
      <dgm:prSet presAssocID="{C70E8283-DC4D-416F-BD6C-C3208875210F}" presName="connectorText" presStyleLbl="sibTrans2D1" presStyleIdx="2" presStyleCnt="4"/>
      <dgm:spPr/>
      <dgm:t>
        <a:bodyPr/>
        <a:lstStyle/>
        <a:p>
          <a:endParaRPr lang="fr-FR"/>
        </a:p>
      </dgm:t>
    </dgm:pt>
    <dgm:pt modelId="{6304BE45-B715-4B0B-96E1-3B1A83A924A7}" type="pres">
      <dgm:prSet presAssocID="{7D81D872-1FD1-4CA7-B9DA-562C9EE738E6}" presName="node" presStyleLbl="node1" presStyleIdx="3" presStyleCnt="5" custScaleX="178004" custScaleY="55790" custLinFactNeighborX="-409" custLinFactNeighborY="64481">
        <dgm:presLayoutVars>
          <dgm:bulletEnabled val="1"/>
        </dgm:presLayoutVars>
      </dgm:prSet>
      <dgm:spPr/>
      <dgm:t>
        <a:bodyPr/>
        <a:lstStyle/>
        <a:p>
          <a:endParaRPr lang="fr-FR"/>
        </a:p>
      </dgm:t>
    </dgm:pt>
    <dgm:pt modelId="{BC6C9E59-F19B-4B7E-8019-DAB995887ECF}" type="pres">
      <dgm:prSet presAssocID="{F3536C19-C24E-4F44-8265-7D6AB4D4B167}" presName="sibTrans" presStyleLbl="sibTrans2D1" presStyleIdx="3" presStyleCnt="4" custLinFactNeighborX="-7466" custLinFactNeighborY="3243"/>
      <dgm:spPr/>
      <dgm:t>
        <a:bodyPr/>
        <a:lstStyle/>
        <a:p>
          <a:endParaRPr lang="fr-FR"/>
        </a:p>
      </dgm:t>
    </dgm:pt>
    <dgm:pt modelId="{0DD6B258-AAA8-46E2-98B9-9E94A0D5533A}" type="pres">
      <dgm:prSet presAssocID="{F3536C19-C24E-4F44-8265-7D6AB4D4B167}" presName="connectorText" presStyleLbl="sibTrans2D1" presStyleIdx="3" presStyleCnt="4"/>
      <dgm:spPr/>
      <dgm:t>
        <a:bodyPr/>
        <a:lstStyle/>
        <a:p>
          <a:endParaRPr lang="fr-FR"/>
        </a:p>
      </dgm:t>
    </dgm:pt>
    <dgm:pt modelId="{85B4C53D-7E21-43D5-8E09-449E9CB85175}" type="pres">
      <dgm:prSet presAssocID="{E521CC3B-E831-4C26-A1F2-A158635062E9}" presName="node" presStyleLbl="node1" presStyleIdx="4" presStyleCnt="5" custScaleX="183257">
        <dgm:presLayoutVars>
          <dgm:bulletEnabled val="1"/>
        </dgm:presLayoutVars>
      </dgm:prSet>
      <dgm:spPr/>
      <dgm:t>
        <a:bodyPr/>
        <a:lstStyle/>
        <a:p>
          <a:endParaRPr lang="fr-FR"/>
        </a:p>
      </dgm:t>
    </dgm:pt>
  </dgm:ptLst>
  <dgm:cxnLst>
    <dgm:cxn modelId="{087F3531-A97E-4495-8CA8-9354F2F85556}" srcId="{CB50CE3B-AEAF-488C-AB93-3C5D06BB85E6}" destId="{3C2323A2-B8BE-451E-8471-C6A161A262A5}" srcOrd="0" destOrd="0" parTransId="{2F97DEFA-12F6-4AE8-9529-43A3BE9BBF2A}" sibTransId="{D20A68D5-E960-4F56-AD6B-15D9F9E69940}"/>
    <dgm:cxn modelId="{901409E9-DF72-6744-910C-EF25B655F8C0}" type="presOf" srcId="{D20A68D5-E960-4F56-AD6B-15D9F9E69940}" destId="{88A2C3E7-5C6E-44F6-B2F9-CDD1C73EC86B}" srcOrd="1" destOrd="0" presId="urn:microsoft.com/office/officeart/2005/8/layout/process2"/>
    <dgm:cxn modelId="{99A70437-A525-4BF5-AC8C-621F4962EF5E}" srcId="{CB50CE3B-AEAF-488C-AB93-3C5D06BB85E6}" destId="{E521CC3B-E831-4C26-A1F2-A158635062E9}" srcOrd="4" destOrd="0" parTransId="{8E524924-0039-4966-BE1F-7D3B6EB3758E}" sibTransId="{E433D9A1-5CB8-49FF-8C62-21E370CDFEEB}"/>
    <dgm:cxn modelId="{3AF494B3-D3EC-8749-979E-858958C49F54}" type="presOf" srcId="{57E2DBF1-5CBD-4B66-8250-53861CEA6F79}" destId="{779CB45A-0655-4DD6-893F-9F1A1AF3C2C3}" srcOrd="0" destOrd="0" presId="urn:microsoft.com/office/officeart/2005/8/layout/process2"/>
    <dgm:cxn modelId="{B32695A8-5813-BD40-9605-76C9F002EFE3}" type="presOf" srcId="{95417E36-EFF9-475E-BBC1-C15D3BB49EEA}" destId="{C30A2774-7C38-474B-BD6B-50858B74975F}" srcOrd="0" destOrd="0" presId="urn:microsoft.com/office/officeart/2005/8/layout/process2"/>
    <dgm:cxn modelId="{2D35A63D-20B7-1640-8481-9B181CF5DECF}" type="presOf" srcId="{9889B05B-031A-4728-B8FC-9DC8A373C6A1}" destId="{D547A3C4-FAF0-4443-AA91-A7A186FA728D}" srcOrd="0" destOrd="0" presId="urn:microsoft.com/office/officeart/2005/8/layout/process2"/>
    <dgm:cxn modelId="{A633894C-2C4D-2F4A-A73A-2C6FD2B06C82}" type="presOf" srcId="{C70E8283-DC4D-416F-BD6C-C3208875210F}" destId="{A098E64D-0268-4723-B85D-AD726E68B0A3}" srcOrd="0" destOrd="0" presId="urn:microsoft.com/office/officeart/2005/8/layout/process2"/>
    <dgm:cxn modelId="{199AB3A9-7B9F-E145-ADFC-06432DCCF149}" type="presOf" srcId="{D20A68D5-E960-4F56-AD6B-15D9F9E69940}" destId="{F3D425EB-C24F-4C12-881D-E0B600A00F74}" srcOrd="0" destOrd="0" presId="urn:microsoft.com/office/officeart/2005/8/layout/process2"/>
    <dgm:cxn modelId="{BCCC2D94-3F4C-2246-BCC5-F627833C94E8}" type="presOf" srcId="{C70E8283-DC4D-416F-BD6C-C3208875210F}" destId="{7F8A55CC-ED73-4C8C-B738-EFFC9583F13E}" srcOrd="1" destOrd="0" presId="urn:microsoft.com/office/officeart/2005/8/layout/process2"/>
    <dgm:cxn modelId="{F094FFE6-E53C-0647-83ED-E7ED3BC5F1D8}" type="presOf" srcId="{F3536C19-C24E-4F44-8265-7D6AB4D4B167}" destId="{0DD6B258-AAA8-46E2-98B9-9E94A0D5533A}" srcOrd="1" destOrd="0" presId="urn:microsoft.com/office/officeart/2005/8/layout/process2"/>
    <dgm:cxn modelId="{C645DEBC-878E-4CDC-A18C-D65AC2B589B3}" srcId="{CB50CE3B-AEAF-488C-AB93-3C5D06BB85E6}" destId="{95417E36-EFF9-475E-BBC1-C15D3BB49EEA}" srcOrd="1" destOrd="0" parTransId="{7A1F9E87-1C8F-452B-8D11-E2F176C5FBDB}" sibTransId="{9889B05B-031A-4728-B8FC-9DC8A373C6A1}"/>
    <dgm:cxn modelId="{F9080311-CC74-3C40-8CFC-E12699AA01BB}" type="presOf" srcId="{3C2323A2-B8BE-451E-8471-C6A161A262A5}" destId="{A337A18D-FE55-4320-9D2A-0FF6094D4384}" srcOrd="0" destOrd="0" presId="urn:microsoft.com/office/officeart/2005/8/layout/process2"/>
    <dgm:cxn modelId="{61D2C918-8336-8345-9075-32D61FCE5D07}" type="presOf" srcId="{7D81D872-1FD1-4CA7-B9DA-562C9EE738E6}" destId="{6304BE45-B715-4B0B-96E1-3B1A83A924A7}" srcOrd="0" destOrd="0" presId="urn:microsoft.com/office/officeart/2005/8/layout/process2"/>
    <dgm:cxn modelId="{B6A3A689-7CEE-E742-8C4F-D4AA5AB7C445}" type="presOf" srcId="{F3536C19-C24E-4F44-8265-7D6AB4D4B167}" destId="{BC6C9E59-F19B-4B7E-8019-DAB995887ECF}" srcOrd="0" destOrd="0" presId="urn:microsoft.com/office/officeart/2005/8/layout/process2"/>
    <dgm:cxn modelId="{3E41808A-9E42-6644-AA86-CE739607FA3E}" type="presOf" srcId="{E521CC3B-E831-4C26-A1F2-A158635062E9}" destId="{85B4C53D-7E21-43D5-8E09-449E9CB85175}" srcOrd="0" destOrd="0" presId="urn:microsoft.com/office/officeart/2005/8/layout/process2"/>
    <dgm:cxn modelId="{BBC5BBA9-E633-4EAC-BAFC-1517C4A33F90}" srcId="{CB50CE3B-AEAF-488C-AB93-3C5D06BB85E6}" destId="{57E2DBF1-5CBD-4B66-8250-53861CEA6F79}" srcOrd="2" destOrd="0" parTransId="{D9DB1A1B-ECF8-427E-A6B8-B0AF208BC8AD}" sibTransId="{C70E8283-DC4D-416F-BD6C-C3208875210F}"/>
    <dgm:cxn modelId="{AA0DF091-CD46-1C43-B977-CE8908EFA554}" type="presOf" srcId="{9889B05B-031A-4728-B8FC-9DC8A373C6A1}" destId="{7ACD6ABD-BF9F-4CC9-BF46-31F6EE7C3C8D}" srcOrd="1" destOrd="0" presId="urn:microsoft.com/office/officeart/2005/8/layout/process2"/>
    <dgm:cxn modelId="{5F05384A-69EB-4749-B960-9C01B69EBE67}" type="presOf" srcId="{CB50CE3B-AEAF-488C-AB93-3C5D06BB85E6}" destId="{242FF8DF-F94A-45CF-ACBA-E828B287038F}" srcOrd="0" destOrd="0" presId="urn:microsoft.com/office/officeart/2005/8/layout/process2"/>
    <dgm:cxn modelId="{E8D37E65-72B1-4114-9B6B-CBFA2432899D}" srcId="{CB50CE3B-AEAF-488C-AB93-3C5D06BB85E6}" destId="{7D81D872-1FD1-4CA7-B9DA-562C9EE738E6}" srcOrd="3" destOrd="0" parTransId="{816D9D91-9A76-4905-9D36-E77724A49F71}" sibTransId="{F3536C19-C24E-4F44-8265-7D6AB4D4B167}"/>
    <dgm:cxn modelId="{AEDBCC7C-1B02-DD4C-8703-81B7ED2025D3}" type="presParOf" srcId="{242FF8DF-F94A-45CF-ACBA-E828B287038F}" destId="{A337A18D-FE55-4320-9D2A-0FF6094D4384}" srcOrd="0" destOrd="0" presId="urn:microsoft.com/office/officeart/2005/8/layout/process2"/>
    <dgm:cxn modelId="{13ECACB0-6C2E-EA43-B794-F03672BEA75F}" type="presParOf" srcId="{242FF8DF-F94A-45CF-ACBA-E828B287038F}" destId="{F3D425EB-C24F-4C12-881D-E0B600A00F74}" srcOrd="1" destOrd="0" presId="urn:microsoft.com/office/officeart/2005/8/layout/process2"/>
    <dgm:cxn modelId="{FFE5FCCE-B05F-864D-AFD8-0DC89021C7A9}" type="presParOf" srcId="{F3D425EB-C24F-4C12-881D-E0B600A00F74}" destId="{88A2C3E7-5C6E-44F6-B2F9-CDD1C73EC86B}" srcOrd="0" destOrd="0" presId="urn:microsoft.com/office/officeart/2005/8/layout/process2"/>
    <dgm:cxn modelId="{141B1885-5383-4545-82C0-01006FDF3756}" type="presParOf" srcId="{242FF8DF-F94A-45CF-ACBA-E828B287038F}" destId="{C30A2774-7C38-474B-BD6B-50858B74975F}" srcOrd="2" destOrd="0" presId="urn:microsoft.com/office/officeart/2005/8/layout/process2"/>
    <dgm:cxn modelId="{16D95358-4BA4-4040-9947-254E1000B62D}" type="presParOf" srcId="{242FF8DF-F94A-45CF-ACBA-E828B287038F}" destId="{D547A3C4-FAF0-4443-AA91-A7A186FA728D}" srcOrd="3" destOrd="0" presId="urn:microsoft.com/office/officeart/2005/8/layout/process2"/>
    <dgm:cxn modelId="{8E487B51-104A-1943-9311-9367C2A85E38}" type="presParOf" srcId="{D547A3C4-FAF0-4443-AA91-A7A186FA728D}" destId="{7ACD6ABD-BF9F-4CC9-BF46-31F6EE7C3C8D}" srcOrd="0" destOrd="0" presId="urn:microsoft.com/office/officeart/2005/8/layout/process2"/>
    <dgm:cxn modelId="{36BF8CD7-2C70-124F-B80A-BDF3FA204513}" type="presParOf" srcId="{242FF8DF-F94A-45CF-ACBA-E828B287038F}" destId="{779CB45A-0655-4DD6-893F-9F1A1AF3C2C3}" srcOrd="4" destOrd="0" presId="urn:microsoft.com/office/officeart/2005/8/layout/process2"/>
    <dgm:cxn modelId="{99C94EF8-C319-8849-9963-BDAE3B77EABB}" type="presParOf" srcId="{242FF8DF-F94A-45CF-ACBA-E828B287038F}" destId="{A098E64D-0268-4723-B85D-AD726E68B0A3}" srcOrd="5" destOrd="0" presId="urn:microsoft.com/office/officeart/2005/8/layout/process2"/>
    <dgm:cxn modelId="{053C6EDD-A13F-3547-B173-95A05C63EAC9}" type="presParOf" srcId="{A098E64D-0268-4723-B85D-AD726E68B0A3}" destId="{7F8A55CC-ED73-4C8C-B738-EFFC9583F13E}" srcOrd="0" destOrd="0" presId="urn:microsoft.com/office/officeart/2005/8/layout/process2"/>
    <dgm:cxn modelId="{217BAC6C-03D4-ED46-8591-8C2CDDD4EC7C}" type="presParOf" srcId="{242FF8DF-F94A-45CF-ACBA-E828B287038F}" destId="{6304BE45-B715-4B0B-96E1-3B1A83A924A7}" srcOrd="6" destOrd="0" presId="urn:microsoft.com/office/officeart/2005/8/layout/process2"/>
    <dgm:cxn modelId="{5A095F1E-F9C4-644C-AA57-693BEC3E8DEA}" type="presParOf" srcId="{242FF8DF-F94A-45CF-ACBA-E828B287038F}" destId="{BC6C9E59-F19B-4B7E-8019-DAB995887ECF}" srcOrd="7" destOrd="0" presId="urn:microsoft.com/office/officeart/2005/8/layout/process2"/>
    <dgm:cxn modelId="{EC78BA75-762B-0E41-BCBF-5B427EBA8C30}" type="presParOf" srcId="{BC6C9E59-F19B-4B7E-8019-DAB995887ECF}" destId="{0DD6B258-AAA8-46E2-98B9-9E94A0D5533A}" srcOrd="0" destOrd="0" presId="urn:microsoft.com/office/officeart/2005/8/layout/process2"/>
    <dgm:cxn modelId="{03CFA8D5-DBC4-B44E-9B03-85FB4E4ADDC2}" type="presParOf" srcId="{242FF8DF-F94A-45CF-ACBA-E828B287038F}" destId="{85B4C53D-7E21-43D5-8E09-449E9CB85175}"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50CE3B-AEAF-488C-AB93-3C5D06BB85E6}" type="doc">
      <dgm:prSet loTypeId="urn:microsoft.com/office/officeart/2005/8/layout/process2" loCatId="process" qsTypeId="urn:microsoft.com/office/officeart/2005/8/quickstyle/simple1" qsCatId="simple" csTypeId="urn:microsoft.com/office/officeart/2005/8/colors/accent1_2" csCatId="accent1" phldr="1"/>
      <dgm:spPr/>
    </dgm:pt>
    <dgm:pt modelId="{3C2323A2-B8BE-451E-8471-C6A161A262A5}">
      <dgm:prSet phldrT="[Texte]" custT="1">
        <dgm:style>
          <a:lnRef idx="0">
            <a:schemeClr val="accent6"/>
          </a:lnRef>
          <a:fillRef idx="3">
            <a:schemeClr val="accent6"/>
          </a:fillRef>
          <a:effectRef idx="3">
            <a:schemeClr val="accent6"/>
          </a:effectRef>
          <a:fontRef idx="minor">
            <a:schemeClr val="lt1"/>
          </a:fontRef>
        </dgm:style>
      </dgm:prSet>
      <dgm:spPr>
        <a:solidFill>
          <a:schemeClr val="accent5">
            <a:lumMod val="50000"/>
          </a:schemeClr>
        </a:solidFill>
      </dgm:spPr>
      <dgm:t>
        <a:bodyPr/>
        <a:lstStyle/>
        <a:p>
          <a:r>
            <a:rPr lang="fr-FR" sz="1600" b="1" dirty="0" smtClean="0"/>
            <a:t>Sylvie, fonctionnaire de l’Etat</a:t>
          </a:r>
          <a:endParaRPr lang="fr-FR" sz="1600" b="1" dirty="0"/>
        </a:p>
      </dgm:t>
    </dgm:pt>
    <dgm:pt modelId="{2F97DEFA-12F6-4AE8-9529-43A3BE9BBF2A}" type="parTrans" cxnId="{087F3531-A97E-4495-8CA8-9354F2F85556}">
      <dgm:prSet/>
      <dgm:spPr/>
      <dgm:t>
        <a:bodyPr/>
        <a:lstStyle/>
        <a:p>
          <a:endParaRPr lang="fr-FR"/>
        </a:p>
      </dgm:t>
    </dgm:pt>
    <dgm:pt modelId="{D20A68D5-E960-4F56-AD6B-15D9F9E69940}" type="sibTrans" cxnId="{087F3531-A97E-4495-8CA8-9354F2F85556}">
      <dgm:prSet/>
      <dgm:spPr>
        <a:noFill/>
      </dgm:spPr>
      <dgm:t>
        <a:bodyPr/>
        <a:lstStyle/>
        <a:p>
          <a:endParaRPr lang="fr-FR"/>
        </a:p>
      </dgm:t>
    </dgm:pt>
    <dgm:pt modelId="{57E2DBF1-5CBD-4B66-8250-53861CEA6F79}">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2 trimestres  de MDA</a:t>
          </a:r>
          <a:endParaRPr lang="fr-FR" dirty="0"/>
        </a:p>
      </dgm:t>
    </dgm:pt>
    <dgm:pt modelId="{D9DB1A1B-ECF8-427E-A6B8-B0AF208BC8AD}" type="parTrans" cxnId="{BBC5BBA9-E633-4EAC-BAFC-1517C4A33F90}">
      <dgm:prSet/>
      <dgm:spPr/>
      <dgm:t>
        <a:bodyPr/>
        <a:lstStyle/>
        <a:p>
          <a:endParaRPr lang="fr-FR"/>
        </a:p>
      </dgm:t>
    </dgm:pt>
    <dgm:pt modelId="{C70E8283-DC4D-416F-BD6C-C3208875210F}" type="sibTrans" cxnId="{BBC5BBA9-E633-4EAC-BAFC-1517C4A33F90}">
      <dgm:prSet/>
      <dgm:spPr>
        <a:noFill/>
      </dgm:spPr>
      <dgm:t>
        <a:bodyPr/>
        <a:lstStyle/>
        <a:p>
          <a:endParaRPr lang="fr-FR"/>
        </a:p>
      </dgm:t>
    </dgm:pt>
    <dgm:pt modelId="{7D81D872-1FD1-4CA7-B9DA-562C9EE738E6}">
      <dgm:prSet phldrT="[Texte]" custT="1">
        <dgm:style>
          <a:lnRef idx="0">
            <a:schemeClr val="accent6"/>
          </a:lnRef>
          <a:fillRef idx="3">
            <a:schemeClr val="accent6"/>
          </a:fillRef>
          <a:effectRef idx="3">
            <a:schemeClr val="accent6"/>
          </a:effectRef>
          <a:fontRef idx="minor">
            <a:schemeClr val="lt1"/>
          </a:fontRef>
        </dgm:style>
      </dgm:prSet>
      <dgm:spPr>
        <a:solidFill>
          <a:schemeClr val="accent6">
            <a:lumMod val="60000"/>
            <a:lumOff val="40000"/>
          </a:schemeClr>
        </a:solidFill>
      </dgm:spPr>
      <dgm:t>
        <a:bodyPr/>
        <a:lstStyle/>
        <a:p>
          <a:r>
            <a:rPr lang="fr-FR" sz="1600" b="1" dirty="0" smtClean="0">
              <a:solidFill>
                <a:schemeClr val="tx2"/>
              </a:solidFill>
            </a:rPr>
            <a:t>4 trimestres </a:t>
          </a:r>
          <a:endParaRPr lang="fr-FR" sz="1400" b="0" dirty="0">
            <a:solidFill>
              <a:schemeClr val="tx2"/>
            </a:solidFill>
          </a:endParaRPr>
        </a:p>
      </dgm:t>
    </dgm:pt>
    <dgm:pt modelId="{816D9D91-9A76-4905-9D36-E77724A49F71}" type="parTrans" cxnId="{E8D37E65-72B1-4114-9B6B-CBFA2432899D}">
      <dgm:prSet/>
      <dgm:spPr/>
      <dgm:t>
        <a:bodyPr/>
        <a:lstStyle/>
        <a:p>
          <a:endParaRPr lang="fr-FR"/>
        </a:p>
      </dgm:t>
    </dgm:pt>
    <dgm:pt modelId="{F3536C19-C24E-4F44-8265-7D6AB4D4B167}" type="sibTrans" cxnId="{E8D37E65-72B1-4114-9B6B-CBFA2432899D}">
      <dgm:prSet/>
      <dgm:spPr>
        <a:solidFill>
          <a:schemeClr val="bg1"/>
        </a:solidFill>
      </dgm:spPr>
      <dgm:t>
        <a:bodyPr/>
        <a:lstStyle/>
        <a:p>
          <a:endParaRPr lang="fr-FR"/>
        </a:p>
      </dgm:t>
    </dgm:pt>
    <dgm:pt modelId="{95417E36-EFF9-475E-BBC1-C15D3BB49EEA}">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2 trimestres  de MDA</a:t>
          </a:r>
          <a:endParaRPr lang="fr-FR" dirty="0"/>
        </a:p>
      </dgm:t>
    </dgm:pt>
    <dgm:pt modelId="{7A1F9E87-1C8F-452B-8D11-E2F176C5FBDB}" type="parTrans" cxnId="{C645DEBC-878E-4CDC-A18C-D65AC2B589B3}">
      <dgm:prSet/>
      <dgm:spPr/>
      <dgm:t>
        <a:bodyPr/>
        <a:lstStyle/>
        <a:p>
          <a:endParaRPr lang="fr-FR"/>
        </a:p>
      </dgm:t>
    </dgm:pt>
    <dgm:pt modelId="{9889B05B-031A-4728-B8FC-9DC8A373C6A1}" type="sibTrans" cxnId="{C645DEBC-878E-4CDC-A18C-D65AC2B589B3}">
      <dgm:prSet/>
      <dgm:spPr>
        <a:solidFill>
          <a:schemeClr val="bg1"/>
        </a:solidFill>
      </dgm:spPr>
      <dgm:t>
        <a:bodyPr/>
        <a:lstStyle/>
        <a:p>
          <a:endParaRPr lang="fr-FR"/>
        </a:p>
      </dgm:t>
    </dgm:pt>
    <dgm:pt modelId="{E521CC3B-E831-4C26-A1F2-A158635062E9}">
      <dgm:prSet phldrT="[Texte]" custT="1">
        <dgm:style>
          <a:lnRef idx="0">
            <a:schemeClr val="accent6"/>
          </a:lnRef>
          <a:fillRef idx="3">
            <a:schemeClr val="accent6"/>
          </a:fillRef>
          <a:effectRef idx="3">
            <a:schemeClr val="accent6"/>
          </a:effectRef>
          <a:fontRef idx="minor">
            <a:schemeClr val="lt1"/>
          </a:fontRef>
        </dgm:style>
      </dgm:prSet>
      <dgm:spPr>
        <a:solidFill>
          <a:schemeClr val="accent6">
            <a:lumMod val="60000"/>
            <a:lumOff val="40000"/>
          </a:schemeClr>
        </a:solidFill>
      </dgm:spPr>
      <dgm:t>
        <a:bodyPr/>
        <a:lstStyle/>
        <a:p>
          <a:r>
            <a:rPr lang="fr-FR" sz="1600" b="1" dirty="0" smtClean="0">
              <a:solidFill>
                <a:srgbClr val="FF0000"/>
              </a:solidFill>
            </a:rPr>
            <a:t>Sylvie pourra partir à la retraite mais sa pension subira une décote de 15%</a:t>
          </a:r>
          <a:r>
            <a:rPr lang="fr-FR" sz="1400" dirty="0" smtClean="0"/>
            <a:t>. </a:t>
          </a:r>
        </a:p>
        <a:p>
          <a:r>
            <a:rPr lang="fr-FR" sz="1400" b="1" dirty="0" smtClean="0">
              <a:solidFill>
                <a:srgbClr val="002060"/>
              </a:solidFill>
            </a:rPr>
            <a:t>Elle devra travailler encore 12 trimestres pour bénéficier du taux plein</a:t>
          </a:r>
          <a:endParaRPr lang="fr-FR" sz="1400" b="1" dirty="0">
            <a:solidFill>
              <a:srgbClr val="002060"/>
            </a:solidFill>
          </a:endParaRPr>
        </a:p>
      </dgm:t>
    </dgm:pt>
    <dgm:pt modelId="{8E524924-0039-4966-BE1F-7D3B6EB3758E}" type="parTrans" cxnId="{99A70437-A525-4BF5-AC8C-621F4962EF5E}">
      <dgm:prSet/>
      <dgm:spPr/>
      <dgm:t>
        <a:bodyPr/>
        <a:lstStyle/>
        <a:p>
          <a:endParaRPr lang="fr-FR"/>
        </a:p>
      </dgm:t>
    </dgm:pt>
    <dgm:pt modelId="{E433D9A1-5CB8-49FF-8C62-21E370CDFEEB}" type="sibTrans" cxnId="{99A70437-A525-4BF5-AC8C-621F4962EF5E}">
      <dgm:prSet/>
      <dgm:spPr/>
      <dgm:t>
        <a:bodyPr/>
        <a:lstStyle/>
        <a:p>
          <a:endParaRPr lang="fr-FR"/>
        </a:p>
      </dgm:t>
    </dgm:pt>
    <dgm:pt modelId="{242FF8DF-F94A-45CF-ACBA-E828B287038F}" type="pres">
      <dgm:prSet presAssocID="{CB50CE3B-AEAF-488C-AB93-3C5D06BB85E6}" presName="linearFlow" presStyleCnt="0">
        <dgm:presLayoutVars>
          <dgm:resizeHandles val="exact"/>
        </dgm:presLayoutVars>
      </dgm:prSet>
      <dgm:spPr/>
    </dgm:pt>
    <dgm:pt modelId="{A337A18D-FE55-4320-9D2A-0FF6094D4384}" type="pres">
      <dgm:prSet presAssocID="{3C2323A2-B8BE-451E-8471-C6A161A262A5}" presName="node" presStyleLbl="node1" presStyleIdx="0" presStyleCnt="5" custScaleX="184200" custScaleY="37550" custLinFactNeighborX="-2364" custLinFactNeighborY="12228">
        <dgm:presLayoutVars>
          <dgm:bulletEnabled val="1"/>
        </dgm:presLayoutVars>
      </dgm:prSet>
      <dgm:spPr/>
      <dgm:t>
        <a:bodyPr/>
        <a:lstStyle/>
        <a:p>
          <a:endParaRPr lang="fr-FR"/>
        </a:p>
      </dgm:t>
    </dgm:pt>
    <dgm:pt modelId="{F3D425EB-C24F-4C12-881D-E0B600A00F74}" type="pres">
      <dgm:prSet presAssocID="{D20A68D5-E960-4F56-AD6B-15D9F9E69940}" presName="sibTrans" presStyleLbl="sibTrans2D1" presStyleIdx="0" presStyleCnt="4" custFlipHor="1" custScaleX="49243" custScaleY="36554" custLinFactNeighborX="-14994" custLinFactNeighborY="29318"/>
      <dgm:spPr/>
      <dgm:t>
        <a:bodyPr/>
        <a:lstStyle/>
        <a:p>
          <a:endParaRPr lang="fr-FR"/>
        </a:p>
      </dgm:t>
    </dgm:pt>
    <dgm:pt modelId="{88A2C3E7-5C6E-44F6-B2F9-CDD1C73EC86B}" type="pres">
      <dgm:prSet presAssocID="{D20A68D5-E960-4F56-AD6B-15D9F9E69940}" presName="connectorText" presStyleLbl="sibTrans2D1" presStyleIdx="0" presStyleCnt="4"/>
      <dgm:spPr/>
      <dgm:t>
        <a:bodyPr/>
        <a:lstStyle/>
        <a:p>
          <a:endParaRPr lang="fr-FR"/>
        </a:p>
      </dgm:t>
    </dgm:pt>
    <dgm:pt modelId="{C30A2774-7C38-474B-BD6B-50858B74975F}" type="pres">
      <dgm:prSet presAssocID="{95417E36-EFF9-475E-BBC1-C15D3BB49EEA}" presName="node" presStyleLbl="node1" presStyleIdx="1" presStyleCnt="5" custScaleX="69573" custScaleY="48538" custLinFactNeighborX="-1503" custLinFactNeighborY="-3212">
        <dgm:presLayoutVars>
          <dgm:bulletEnabled val="1"/>
        </dgm:presLayoutVars>
      </dgm:prSet>
      <dgm:spPr/>
      <dgm:t>
        <a:bodyPr/>
        <a:lstStyle/>
        <a:p>
          <a:endParaRPr lang="fr-FR"/>
        </a:p>
      </dgm:t>
    </dgm:pt>
    <dgm:pt modelId="{D547A3C4-FAF0-4443-AA91-A7A186FA728D}" type="pres">
      <dgm:prSet presAssocID="{9889B05B-031A-4728-B8FC-9DC8A373C6A1}" presName="sibTrans" presStyleLbl="sibTrans2D1" presStyleIdx="1" presStyleCnt="4" custScaleX="50750" custScaleY="37005" custLinFactNeighborX="-14723" custLinFactNeighborY="33030"/>
      <dgm:spPr/>
      <dgm:t>
        <a:bodyPr/>
        <a:lstStyle/>
        <a:p>
          <a:endParaRPr lang="fr-FR"/>
        </a:p>
      </dgm:t>
    </dgm:pt>
    <dgm:pt modelId="{7ACD6ABD-BF9F-4CC9-BF46-31F6EE7C3C8D}" type="pres">
      <dgm:prSet presAssocID="{9889B05B-031A-4728-B8FC-9DC8A373C6A1}" presName="connectorText" presStyleLbl="sibTrans2D1" presStyleIdx="1" presStyleCnt="4"/>
      <dgm:spPr/>
      <dgm:t>
        <a:bodyPr/>
        <a:lstStyle/>
        <a:p>
          <a:endParaRPr lang="fr-FR"/>
        </a:p>
      </dgm:t>
    </dgm:pt>
    <dgm:pt modelId="{779CB45A-0655-4DD6-893F-9F1A1AF3C2C3}" type="pres">
      <dgm:prSet presAssocID="{57E2DBF1-5CBD-4B66-8250-53861CEA6F79}" presName="node" presStyleLbl="node1" presStyleIdx="2" presStyleCnt="5" custScaleX="69592" custScaleY="48966" custLinFactNeighborX="-1493" custLinFactNeighborY="-27340">
        <dgm:presLayoutVars>
          <dgm:bulletEnabled val="1"/>
        </dgm:presLayoutVars>
      </dgm:prSet>
      <dgm:spPr/>
      <dgm:t>
        <a:bodyPr/>
        <a:lstStyle/>
        <a:p>
          <a:endParaRPr lang="fr-FR"/>
        </a:p>
      </dgm:t>
    </dgm:pt>
    <dgm:pt modelId="{A098E64D-0268-4723-B85D-AD726E68B0A3}" type="pres">
      <dgm:prSet presAssocID="{C70E8283-DC4D-416F-BD6C-C3208875210F}" presName="sibTrans" presStyleLbl="sibTrans2D1" presStyleIdx="2" presStyleCnt="4"/>
      <dgm:spPr/>
      <dgm:t>
        <a:bodyPr/>
        <a:lstStyle/>
        <a:p>
          <a:endParaRPr lang="fr-FR"/>
        </a:p>
      </dgm:t>
    </dgm:pt>
    <dgm:pt modelId="{7F8A55CC-ED73-4C8C-B738-EFFC9583F13E}" type="pres">
      <dgm:prSet presAssocID="{C70E8283-DC4D-416F-BD6C-C3208875210F}" presName="connectorText" presStyleLbl="sibTrans2D1" presStyleIdx="2" presStyleCnt="4"/>
      <dgm:spPr/>
      <dgm:t>
        <a:bodyPr/>
        <a:lstStyle/>
        <a:p>
          <a:endParaRPr lang="fr-FR"/>
        </a:p>
      </dgm:t>
    </dgm:pt>
    <dgm:pt modelId="{6304BE45-B715-4B0B-96E1-3B1A83A924A7}" type="pres">
      <dgm:prSet presAssocID="{7D81D872-1FD1-4CA7-B9DA-562C9EE738E6}" presName="node" presStyleLbl="node1" presStyleIdx="3" presStyleCnt="5" custScaleX="180800" custScaleY="52500" custLinFactNeighborX="-3762" custLinFactNeighborY="60164">
        <dgm:presLayoutVars>
          <dgm:bulletEnabled val="1"/>
        </dgm:presLayoutVars>
      </dgm:prSet>
      <dgm:spPr/>
      <dgm:t>
        <a:bodyPr/>
        <a:lstStyle/>
        <a:p>
          <a:endParaRPr lang="fr-FR"/>
        </a:p>
      </dgm:t>
    </dgm:pt>
    <dgm:pt modelId="{BC6C9E59-F19B-4B7E-8019-DAB995887ECF}" type="pres">
      <dgm:prSet presAssocID="{F3536C19-C24E-4F44-8265-7D6AB4D4B167}" presName="sibTrans" presStyleLbl="sibTrans2D1" presStyleIdx="3" presStyleCnt="4"/>
      <dgm:spPr/>
      <dgm:t>
        <a:bodyPr/>
        <a:lstStyle/>
        <a:p>
          <a:endParaRPr lang="fr-FR"/>
        </a:p>
      </dgm:t>
    </dgm:pt>
    <dgm:pt modelId="{0DD6B258-AAA8-46E2-98B9-9E94A0D5533A}" type="pres">
      <dgm:prSet presAssocID="{F3536C19-C24E-4F44-8265-7D6AB4D4B167}" presName="connectorText" presStyleLbl="sibTrans2D1" presStyleIdx="3" presStyleCnt="4"/>
      <dgm:spPr/>
      <dgm:t>
        <a:bodyPr/>
        <a:lstStyle/>
        <a:p>
          <a:endParaRPr lang="fr-FR"/>
        </a:p>
      </dgm:t>
    </dgm:pt>
    <dgm:pt modelId="{85B4C53D-7E21-43D5-8E09-449E9CB85175}" type="pres">
      <dgm:prSet presAssocID="{E521CC3B-E831-4C26-A1F2-A158635062E9}" presName="node" presStyleLbl="node1" presStyleIdx="4" presStyleCnt="5" custScaleX="184200" custLinFactNeighborX="-3311" custLinFactNeighborY="4484">
        <dgm:presLayoutVars>
          <dgm:bulletEnabled val="1"/>
        </dgm:presLayoutVars>
      </dgm:prSet>
      <dgm:spPr/>
      <dgm:t>
        <a:bodyPr/>
        <a:lstStyle/>
        <a:p>
          <a:endParaRPr lang="fr-FR"/>
        </a:p>
      </dgm:t>
    </dgm:pt>
  </dgm:ptLst>
  <dgm:cxnLst>
    <dgm:cxn modelId="{087F3531-A97E-4495-8CA8-9354F2F85556}" srcId="{CB50CE3B-AEAF-488C-AB93-3C5D06BB85E6}" destId="{3C2323A2-B8BE-451E-8471-C6A161A262A5}" srcOrd="0" destOrd="0" parTransId="{2F97DEFA-12F6-4AE8-9529-43A3BE9BBF2A}" sibTransId="{D20A68D5-E960-4F56-AD6B-15D9F9E69940}"/>
    <dgm:cxn modelId="{8EE95F5F-47F5-034C-9D94-C992C1954C39}" type="presOf" srcId="{C70E8283-DC4D-416F-BD6C-C3208875210F}" destId="{A098E64D-0268-4723-B85D-AD726E68B0A3}" srcOrd="0" destOrd="0" presId="urn:microsoft.com/office/officeart/2005/8/layout/process2"/>
    <dgm:cxn modelId="{FAA22BED-6F87-7248-B818-B08D00345436}" type="presOf" srcId="{95417E36-EFF9-475E-BBC1-C15D3BB49EEA}" destId="{C30A2774-7C38-474B-BD6B-50858B74975F}" srcOrd="0" destOrd="0" presId="urn:microsoft.com/office/officeart/2005/8/layout/process2"/>
    <dgm:cxn modelId="{44ADBE6C-091E-5F44-B18B-C9A7C4ED90C7}" type="presOf" srcId="{F3536C19-C24E-4F44-8265-7D6AB4D4B167}" destId="{BC6C9E59-F19B-4B7E-8019-DAB995887ECF}" srcOrd="0" destOrd="0" presId="urn:microsoft.com/office/officeart/2005/8/layout/process2"/>
    <dgm:cxn modelId="{E6FA63E3-CA2E-5E4E-A2F6-447E68DC67F4}" type="presOf" srcId="{3C2323A2-B8BE-451E-8471-C6A161A262A5}" destId="{A337A18D-FE55-4320-9D2A-0FF6094D4384}" srcOrd="0" destOrd="0" presId="urn:microsoft.com/office/officeart/2005/8/layout/process2"/>
    <dgm:cxn modelId="{99A70437-A525-4BF5-AC8C-621F4962EF5E}" srcId="{CB50CE3B-AEAF-488C-AB93-3C5D06BB85E6}" destId="{E521CC3B-E831-4C26-A1F2-A158635062E9}" srcOrd="4" destOrd="0" parTransId="{8E524924-0039-4966-BE1F-7D3B6EB3758E}" sibTransId="{E433D9A1-5CB8-49FF-8C62-21E370CDFEEB}"/>
    <dgm:cxn modelId="{A067CB7D-35BC-974C-BAC3-3855FA7A3CF6}" type="presOf" srcId="{D20A68D5-E960-4F56-AD6B-15D9F9E69940}" destId="{F3D425EB-C24F-4C12-881D-E0B600A00F74}" srcOrd="0" destOrd="0" presId="urn:microsoft.com/office/officeart/2005/8/layout/process2"/>
    <dgm:cxn modelId="{FE6D469D-D806-414C-90E4-96A83A9779E3}" type="presOf" srcId="{F3536C19-C24E-4F44-8265-7D6AB4D4B167}" destId="{0DD6B258-AAA8-46E2-98B9-9E94A0D5533A}" srcOrd="1" destOrd="0" presId="urn:microsoft.com/office/officeart/2005/8/layout/process2"/>
    <dgm:cxn modelId="{D9D5C229-55C4-E34B-B521-1A7C87090588}" type="presOf" srcId="{C70E8283-DC4D-416F-BD6C-C3208875210F}" destId="{7F8A55CC-ED73-4C8C-B738-EFFC9583F13E}" srcOrd="1" destOrd="0" presId="urn:microsoft.com/office/officeart/2005/8/layout/process2"/>
    <dgm:cxn modelId="{E11F1946-44D7-0B41-9929-6165494E355C}" type="presOf" srcId="{9889B05B-031A-4728-B8FC-9DC8A373C6A1}" destId="{7ACD6ABD-BF9F-4CC9-BF46-31F6EE7C3C8D}" srcOrd="1" destOrd="0" presId="urn:microsoft.com/office/officeart/2005/8/layout/process2"/>
    <dgm:cxn modelId="{E1FBB797-9DEB-B247-BDF5-A8967A997077}" type="presOf" srcId="{57E2DBF1-5CBD-4B66-8250-53861CEA6F79}" destId="{779CB45A-0655-4DD6-893F-9F1A1AF3C2C3}" srcOrd="0" destOrd="0" presId="urn:microsoft.com/office/officeart/2005/8/layout/process2"/>
    <dgm:cxn modelId="{C645DEBC-878E-4CDC-A18C-D65AC2B589B3}" srcId="{CB50CE3B-AEAF-488C-AB93-3C5D06BB85E6}" destId="{95417E36-EFF9-475E-BBC1-C15D3BB49EEA}" srcOrd="1" destOrd="0" parTransId="{7A1F9E87-1C8F-452B-8D11-E2F176C5FBDB}" sibTransId="{9889B05B-031A-4728-B8FC-9DC8A373C6A1}"/>
    <dgm:cxn modelId="{2C02571F-F3D3-374B-847C-C50B7726D567}" type="presOf" srcId="{7D81D872-1FD1-4CA7-B9DA-562C9EE738E6}" destId="{6304BE45-B715-4B0B-96E1-3B1A83A924A7}" srcOrd="0" destOrd="0" presId="urn:microsoft.com/office/officeart/2005/8/layout/process2"/>
    <dgm:cxn modelId="{308B3F9E-1102-4147-9528-CD319AA8B1BB}" type="presOf" srcId="{CB50CE3B-AEAF-488C-AB93-3C5D06BB85E6}" destId="{242FF8DF-F94A-45CF-ACBA-E828B287038F}" srcOrd="0" destOrd="0" presId="urn:microsoft.com/office/officeart/2005/8/layout/process2"/>
    <dgm:cxn modelId="{63CC2EE6-4167-094F-BCF4-E6D931CCE99F}" type="presOf" srcId="{9889B05B-031A-4728-B8FC-9DC8A373C6A1}" destId="{D547A3C4-FAF0-4443-AA91-A7A186FA728D}" srcOrd="0" destOrd="0" presId="urn:microsoft.com/office/officeart/2005/8/layout/process2"/>
    <dgm:cxn modelId="{BBC5BBA9-E633-4EAC-BAFC-1517C4A33F90}" srcId="{CB50CE3B-AEAF-488C-AB93-3C5D06BB85E6}" destId="{57E2DBF1-5CBD-4B66-8250-53861CEA6F79}" srcOrd="2" destOrd="0" parTransId="{D9DB1A1B-ECF8-427E-A6B8-B0AF208BC8AD}" sibTransId="{C70E8283-DC4D-416F-BD6C-C3208875210F}"/>
    <dgm:cxn modelId="{CACB1615-49AD-7B43-9A94-38321FF5C368}" type="presOf" srcId="{E521CC3B-E831-4C26-A1F2-A158635062E9}" destId="{85B4C53D-7E21-43D5-8E09-449E9CB85175}" srcOrd="0" destOrd="0" presId="urn:microsoft.com/office/officeart/2005/8/layout/process2"/>
    <dgm:cxn modelId="{D132AAD7-5FF7-BA43-B448-8A662B0E84C6}" type="presOf" srcId="{D20A68D5-E960-4F56-AD6B-15D9F9E69940}" destId="{88A2C3E7-5C6E-44F6-B2F9-CDD1C73EC86B}" srcOrd="1" destOrd="0" presId="urn:microsoft.com/office/officeart/2005/8/layout/process2"/>
    <dgm:cxn modelId="{E8D37E65-72B1-4114-9B6B-CBFA2432899D}" srcId="{CB50CE3B-AEAF-488C-AB93-3C5D06BB85E6}" destId="{7D81D872-1FD1-4CA7-B9DA-562C9EE738E6}" srcOrd="3" destOrd="0" parTransId="{816D9D91-9A76-4905-9D36-E77724A49F71}" sibTransId="{F3536C19-C24E-4F44-8265-7D6AB4D4B167}"/>
    <dgm:cxn modelId="{B209CDCE-375E-EC4D-9F52-77B523286220}" type="presParOf" srcId="{242FF8DF-F94A-45CF-ACBA-E828B287038F}" destId="{A337A18D-FE55-4320-9D2A-0FF6094D4384}" srcOrd="0" destOrd="0" presId="urn:microsoft.com/office/officeart/2005/8/layout/process2"/>
    <dgm:cxn modelId="{A3684488-C12A-7943-A07B-36C2CF8332B5}" type="presParOf" srcId="{242FF8DF-F94A-45CF-ACBA-E828B287038F}" destId="{F3D425EB-C24F-4C12-881D-E0B600A00F74}" srcOrd="1" destOrd="0" presId="urn:microsoft.com/office/officeart/2005/8/layout/process2"/>
    <dgm:cxn modelId="{CEA2F602-BE44-5443-85D6-77E056F0C4DD}" type="presParOf" srcId="{F3D425EB-C24F-4C12-881D-E0B600A00F74}" destId="{88A2C3E7-5C6E-44F6-B2F9-CDD1C73EC86B}" srcOrd="0" destOrd="0" presId="urn:microsoft.com/office/officeart/2005/8/layout/process2"/>
    <dgm:cxn modelId="{D8CCE8FA-70FA-7D48-9F2E-AB1C12F557B0}" type="presParOf" srcId="{242FF8DF-F94A-45CF-ACBA-E828B287038F}" destId="{C30A2774-7C38-474B-BD6B-50858B74975F}" srcOrd="2" destOrd="0" presId="urn:microsoft.com/office/officeart/2005/8/layout/process2"/>
    <dgm:cxn modelId="{CF128486-933F-D74C-8054-A3FC11F4E8D4}" type="presParOf" srcId="{242FF8DF-F94A-45CF-ACBA-E828B287038F}" destId="{D547A3C4-FAF0-4443-AA91-A7A186FA728D}" srcOrd="3" destOrd="0" presId="urn:microsoft.com/office/officeart/2005/8/layout/process2"/>
    <dgm:cxn modelId="{D19EBAED-4D5E-3646-B3E4-61A2825734FE}" type="presParOf" srcId="{D547A3C4-FAF0-4443-AA91-A7A186FA728D}" destId="{7ACD6ABD-BF9F-4CC9-BF46-31F6EE7C3C8D}" srcOrd="0" destOrd="0" presId="urn:microsoft.com/office/officeart/2005/8/layout/process2"/>
    <dgm:cxn modelId="{74EEC354-C7BA-D24A-B994-1924C96AB44E}" type="presParOf" srcId="{242FF8DF-F94A-45CF-ACBA-E828B287038F}" destId="{779CB45A-0655-4DD6-893F-9F1A1AF3C2C3}" srcOrd="4" destOrd="0" presId="urn:microsoft.com/office/officeart/2005/8/layout/process2"/>
    <dgm:cxn modelId="{84A17564-CFC8-0D48-84C3-923951295E56}" type="presParOf" srcId="{242FF8DF-F94A-45CF-ACBA-E828B287038F}" destId="{A098E64D-0268-4723-B85D-AD726E68B0A3}" srcOrd="5" destOrd="0" presId="urn:microsoft.com/office/officeart/2005/8/layout/process2"/>
    <dgm:cxn modelId="{93D9952E-8701-5944-BA0F-B183861D9647}" type="presParOf" srcId="{A098E64D-0268-4723-B85D-AD726E68B0A3}" destId="{7F8A55CC-ED73-4C8C-B738-EFFC9583F13E}" srcOrd="0" destOrd="0" presId="urn:microsoft.com/office/officeart/2005/8/layout/process2"/>
    <dgm:cxn modelId="{0CC38886-2ACA-D840-AB69-43C6965AE3F3}" type="presParOf" srcId="{242FF8DF-F94A-45CF-ACBA-E828B287038F}" destId="{6304BE45-B715-4B0B-96E1-3B1A83A924A7}" srcOrd="6" destOrd="0" presId="urn:microsoft.com/office/officeart/2005/8/layout/process2"/>
    <dgm:cxn modelId="{DE0F1EA5-6B4E-6C49-B4CF-2D9657B23963}" type="presParOf" srcId="{242FF8DF-F94A-45CF-ACBA-E828B287038F}" destId="{BC6C9E59-F19B-4B7E-8019-DAB995887ECF}" srcOrd="7" destOrd="0" presId="urn:microsoft.com/office/officeart/2005/8/layout/process2"/>
    <dgm:cxn modelId="{29DEBA19-C489-4844-8F98-906F4CF48614}" type="presParOf" srcId="{BC6C9E59-F19B-4B7E-8019-DAB995887ECF}" destId="{0DD6B258-AAA8-46E2-98B9-9E94A0D5533A}" srcOrd="0" destOrd="0" presId="urn:microsoft.com/office/officeart/2005/8/layout/process2"/>
    <dgm:cxn modelId="{91765A59-EC1C-574B-8728-7D5D146CD9B0}" type="presParOf" srcId="{242FF8DF-F94A-45CF-ACBA-E828B287038F}" destId="{85B4C53D-7E21-43D5-8E09-449E9CB85175}"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7A18D-FE55-4320-9D2A-0FF6094D4384}">
      <dsp:nvSpPr>
        <dsp:cNvPr id="0" name=""/>
        <dsp:cNvSpPr/>
      </dsp:nvSpPr>
      <dsp:spPr>
        <a:xfrm>
          <a:off x="0" y="202792"/>
          <a:ext cx="4040188" cy="451451"/>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Catherine, salariée  du secteur privé</a:t>
          </a:r>
          <a:endParaRPr lang="fr-FR" sz="1600" b="1" kern="1200" dirty="0"/>
        </a:p>
      </dsp:txBody>
      <dsp:txXfrm>
        <a:off x="13223" y="216015"/>
        <a:ext cx="4013742" cy="425005"/>
      </dsp:txXfrm>
    </dsp:sp>
    <dsp:sp modelId="{F3D425EB-C24F-4C12-881D-E0B600A00F74}">
      <dsp:nvSpPr>
        <dsp:cNvPr id="0" name=""/>
        <dsp:cNvSpPr/>
      </dsp:nvSpPr>
      <dsp:spPr>
        <a:xfrm rot="16113796" flipH="1">
          <a:off x="1895450" y="906038"/>
          <a:ext cx="141909" cy="19776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rot="-5400000">
        <a:off x="1906542" y="933972"/>
        <a:ext cx="118658" cy="99336"/>
      </dsp:txXfrm>
    </dsp:sp>
    <dsp:sp modelId="{C30A2774-7C38-474B-BD6B-50858B74975F}">
      <dsp:nvSpPr>
        <dsp:cNvPr id="0" name=""/>
        <dsp:cNvSpPr/>
      </dsp:nvSpPr>
      <dsp:spPr>
        <a:xfrm>
          <a:off x="1234483" y="1038366"/>
          <a:ext cx="1525993" cy="583556"/>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0" kern="1200" dirty="0" smtClean="0"/>
            <a:t>8 trimestres de MDA</a:t>
          </a:r>
          <a:endParaRPr lang="fr-FR" sz="1500" b="0" kern="1200" dirty="0"/>
        </a:p>
      </dsp:txBody>
      <dsp:txXfrm>
        <a:off x="1251575" y="1055458"/>
        <a:ext cx="1491809" cy="549372"/>
      </dsp:txXfrm>
    </dsp:sp>
    <dsp:sp modelId="{D547A3C4-FAF0-4443-AA91-A7A186FA728D}">
      <dsp:nvSpPr>
        <dsp:cNvPr id="0" name=""/>
        <dsp:cNvSpPr/>
      </dsp:nvSpPr>
      <dsp:spPr>
        <a:xfrm rot="5399355">
          <a:off x="1857342" y="1933675"/>
          <a:ext cx="177490" cy="20020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rot="-5400000">
        <a:off x="1886021" y="1945033"/>
        <a:ext cx="120122" cy="124243"/>
      </dsp:txXfrm>
    </dsp:sp>
    <dsp:sp modelId="{779CB45A-0655-4DD6-893F-9F1A1AF3C2C3}">
      <dsp:nvSpPr>
        <dsp:cNvPr id="0" name=""/>
        <dsp:cNvSpPr/>
      </dsp:nvSpPr>
      <dsp:spPr>
        <a:xfrm>
          <a:off x="1234472" y="2088235"/>
          <a:ext cx="1526410" cy="588701"/>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8 trimestres  de MDA</a:t>
          </a:r>
          <a:endParaRPr lang="fr-FR" sz="1500" kern="1200" dirty="0"/>
        </a:p>
      </dsp:txBody>
      <dsp:txXfrm>
        <a:off x="1251714" y="2105477"/>
        <a:ext cx="1491926" cy="554217"/>
      </dsp:txXfrm>
    </dsp:sp>
    <dsp:sp modelId="{A098E64D-0268-4723-B85D-AD726E68B0A3}">
      <dsp:nvSpPr>
        <dsp:cNvPr id="0" name=""/>
        <dsp:cNvSpPr/>
      </dsp:nvSpPr>
      <dsp:spPr>
        <a:xfrm rot="5373875">
          <a:off x="1458324" y="2940091"/>
          <a:ext cx="854642" cy="54101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5400000">
        <a:off x="1722722" y="2783282"/>
        <a:ext cx="324611" cy="692336"/>
      </dsp:txXfrm>
    </dsp:sp>
    <dsp:sp modelId="{6304BE45-B715-4B0B-96E1-3B1A83A924A7}">
      <dsp:nvSpPr>
        <dsp:cNvPr id="0" name=""/>
        <dsp:cNvSpPr/>
      </dsp:nvSpPr>
      <dsp:spPr>
        <a:xfrm>
          <a:off x="58979" y="3816426"/>
          <a:ext cx="3904286" cy="670744"/>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2"/>
              </a:solidFill>
            </a:rPr>
            <a:t>16 trimestres</a:t>
          </a:r>
          <a:endParaRPr lang="fr-FR" sz="1400" b="0" kern="1200" dirty="0">
            <a:solidFill>
              <a:schemeClr val="tx2"/>
            </a:solidFill>
          </a:endParaRPr>
        </a:p>
      </dsp:txBody>
      <dsp:txXfrm>
        <a:off x="78624" y="3836071"/>
        <a:ext cx="3864996" cy="631454"/>
      </dsp:txXfrm>
    </dsp:sp>
    <dsp:sp modelId="{BC6C9E59-F19B-4B7E-8019-DAB995887ECF}">
      <dsp:nvSpPr>
        <dsp:cNvPr id="0" name=""/>
        <dsp:cNvSpPr/>
      </dsp:nvSpPr>
      <dsp:spPr>
        <a:xfrm rot="5373184">
          <a:off x="1922544" y="4340964"/>
          <a:ext cx="160142" cy="54101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rot="-5400000">
        <a:off x="1840122" y="4531403"/>
        <a:ext cx="324611" cy="112099"/>
      </dsp:txXfrm>
    </dsp:sp>
    <dsp:sp modelId="{85B4C53D-7E21-43D5-8E09-449E9CB85175}">
      <dsp:nvSpPr>
        <dsp:cNvPr id="0" name=""/>
        <dsp:cNvSpPr/>
      </dsp:nvSpPr>
      <dsp:spPr>
        <a:xfrm>
          <a:off x="10341" y="4700687"/>
          <a:ext cx="4019504" cy="1202266"/>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 </a:t>
          </a:r>
          <a:r>
            <a:rPr lang="fr-FR" sz="1600" b="1" kern="1200" dirty="0" smtClean="0">
              <a:solidFill>
                <a:srgbClr val="FF0000"/>
              </a:solidFill>
            </a:rPr>
            <a:t>Catherine pourra partir à la retraite</a:t>
          </a:r>
          <a:r>
            <a:rPr lang="fr-FR" sz="1400" b="1" kern="1200" dirty="0" smtClean="0">
              <a:solidFill>
                <a:schemeClr val="tx2"/>
              </a:solidFill>
            </a:rPr>
            <a:t>.</a:t>
          </a:r>
        </a:p>
        <a:p>
          <a:pPr lvl="0" algn="ctr" defTabSz="622300">
            <a:lnSpc>
              <a:spcPct val="90000"/>
            </a:lnSpc>
            <a:spcBef>
              <a:spcPct val="0"/>
            </a:spcBef>
            <a:spcAft>
              <a:spcPct val="35000"/>
            </a:spcAft>
          </a:pPr>
          <a:r>
            <a:rPr lang="fr-FR" sz="1400" b="1" kern="1200" dirty="0" smtClean="0">
              <a:solidFill>
                <a:schemeClr val="tx2"/>
              </a:solidFill>
            </a:rPr>
            <a:t>Elle disposera du nombre de trimestres exigés pour sa génération pour bénéficier du taux plein.</a:t>
          </a:r>
          <a:endParaRPr lang="fr-FR" sz="1400" b="1" kern="1200" dirty="0">
            <a:solidFill>
              <a:schemeClr val="tx2"/>
            </a:solidFill>
          </a:endParaRPr>
        </a:p>
      </dsp:txBody>
      <dsp:txXfrm>
        <a:off x="45554" y="4735900"/>
        <a:ext cx="3949078" cy="113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7A18D-FE55-4320-9D2A-0FF6094D4384}">
      <dsp:nvSpPr>
        <dsp:cNvPr id="0" name=""/>
        <dsp:cNvSpPr/>
      </dsp:nvSpPr>
      <dsp:spPr>
        <a:xfrm>
          <a:off x="0" y="202930"/>
          <a:ext cx="4040188" cy="454698"/>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Sylvie, fonctionnaire de l’Etat</a:t>
          </a:r>
          <a:endParaRPr lang="fr-FR" sz="1600" b="1" kern="1200" dirty="0"/>
        </a:p>
      </dsp:txBody>
      <dsp:txXfrm>
        <a:off x="13318" y="216248"/>
        <a:ext cx="4013552" cy="428062"/>
      </dsp:txXfrm>
    </dsp:sp>
    <dsp:sp modelId="{F3D425EB-C24F-4C12-881D-E0B600A00F74}">
      <dsp:nvSpPr>
        <dsp:cNvPr id="0" name=""/>
        <dsp:cNvSpPr/>
      </dsp:nvSpPr>
      <dsp:spPr>
        <a:xfrm rot="16070036" flipH="1">
          <a:off x="1900694" y="892977"/>
          <a:ext cx="129491" cy="19918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rot="-5400000">
        <a:off x="1904949" y="927838"/>
        <a:ext cx="119513" cy="90644"/>
      </dsp:txXfrm>
    </dsp:sp>
    <dsp:sp modelId="{C30A2774-7C38-474B-BD6B-50858B74975F}">
      <dsp:nvSpPr>
        <dsp:cNvPr id="0" name=""/>
        <dsp:cNvSpPr/>
      </dsp:nvSpPr>
      <dsp:spPr>
        <a:xfrm>
          <a:off x="1224130" y="1007997"/>
          <a:ext cx="1525993" cy="58775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2 trimestres  de MDA</a:t>
          </a:r>
          <a:endParaRPr lang="fr-FR" sz="1500" kern="1200" dirty="0"/>
        </a:p>
      </dsp:txBody>
      <dsp:txXfrm>
        <a:off x="1241345" y="1025212"/>
        <a:ext cx="1491563" cy="553324"/>
      </dsp:txXfrm>
    </dsp:sp>
    <dsp:sp modelId="{D547A3C4-FAF0-4443-AA91-A7A186FA728D}">
      <dsp:nvSpPr>
        <dsp:cNvPr id="0" name=""/>
        <dsp:cNvSpPr/>
      </dsp:nvSpPr>
      <dsp:spPr>
        <a:xfrm rot="5399304">
          <a:off x="1839131" y="1921153"/>
          <a:ext cx="187449" cy="20164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5400000">
        <a:off x="1872357" y="1928251"/>
        <a:ext cx="120986" cy="131214"/>
      </dsp:txXfrm>
    </dsp:sp>
    <dsp:sp modelId="{779CB45A-0655-4DD6-893F-9F1A1AF3C2C3}">
      <dsp:nvSpPr>
        <dsp:cNvPr id="0" name=""/>
        <dsp:cNvSpPr/>
      </dsp:nvSpPr>
      <dsp:spPr>
        <a:xfrm>
          <a:off x="1224141" y="2088230"/>
          <a:ext cx="1526410" cy="592937"/>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2 trimestres  de MDA</a:t>
          </a:r>
          <a:endParaRPr lang="fr-FR" sz="1500" kern="1200" dirty="0"/>
        </a:p>
      </dsp:txBody>
      <dsp:txXfrm>
        <a:off x="1241508" y="2105597"/>
        <a:ext cx="1491676" cy="558203"/>
      </dsp:txXfrm>
    </dsp:sp>
    <dsp:sp modelId="{A098E64D-0268-4723-B85D-AD726E68B0A3}">
      <dsp:nvSpPr>
        <dsp:cNvPr id="0" name=""/>
        <dsp:cNvSpPr/>
      </dsp:nvSpPr>
      <dsp:spPr>
        <a:xfrm rot="5408921">
          <a:off x="1559381" y="2976340"/>
          <a:ext cx="851446" cy="54491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5400000">
        <a:off x="1821842" y="2823073"/>
        <a:ext cx="326948" cy="687972"/>
      </dsp:txXfrm>
    </dsp:sp>
    <dsp:sp modelId="{6304BE45-B715-4B0B-96E1-3B1A83A924A7}">
      <dsp:nvSpPr>
        <dsp:cNvPr id="0" name=""/>
        <dsp:cNvSpPr/>
      </dsp:nvSpPr>
      <dsp:spPr>
        <a:xfrm>
          <a:off x="0" y="3816425"/>
          <a:ext cx="3965613" cy="635730"/>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2"/>
              </a:solidFill>
            </a:rPr>
            <a:t>4 trimestres </a:t>
          </a:r>
          <a:endParaRPr lang="fr-FR" sz="1400" b="0" kern="1200" dirty="0">
            <a:solidFill>
              <a:schemeClr val="tx2"/>
            </a:solidFill>
          </a:endParaRPr>
        </a:p>
      </dsp:txBody>
      <dsp:txXfrm>
        <a:off x="18620" y="3835045"/>
        <a:ext cx="3928373" cy="598490"/>
      </dsp:txXfrm>
    </dsp:sp>
    <dsp:sp modelId="{BC6C9E59-F19B-4B7E-8019-DAB995887ECF}">
      <dsp:nvSpPr>
        <dsp:cNvPr id="0" name=""/>
        <dsp:cNvSpPr/>
      </dsp:nvSpPr>
      <dsp:spPr>
        <a:xfrm rot="5289999">
          <a:off x="1906207" y="4300492"/>
          <a:ext cx="181280" cy="54491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5400000">
        <a:off x="1832503" y="4482322"/>
        <a:ext cx="326948" cy="126896"/>
      </dsp:txXfrm>
    </dsp:sp>
    <dsp:sp modelId="{85B4C53D-7E21-43D5-8E09-449E9CB85175}">
      <dsp:nvSpPr>
        <dsp:cNvPr id="0" name=""/>
        <dsp:cNvSpPr/>
      </dsp:nvSpPr>
      <dsp:spPr>
        <a:xfrm>
          <a:off x="0" y="4693740"/>
          <a:ext cx="4040188" cy="1210915"/>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F0000"/>
              </a:solidFill>
            </a:rPr>
            <a:t>Sylvie pourra partir à la retraite mais sa pension subira une décote de 15%</a:t>
          </a:r>
          <a:r>
            <a:rPr lang="fr-FR" sz="1400" kern="1200" dirty="0" smtClean="0"/>
            <a:t>. </a:t>
          </a:r>
        </a:p>
        <a:p>
          <a:pPr lvl="0" algn="ctr" defTabSz="711200">
            <a:lnSpc>
              <a:spcPct val="90000"/>
            </a:lnSpc>
            <a:spcBef>
              <a:spcPct val="0"/>
            </a:spcBef>
            <a:spcAft>
              <a:spcPct val="35000"/>
            </a:spcAft>
          </a:pPr>
          <a:r>
            <a:rPr lang="fr-FR" sz="1400" b="1" kern="1200" dirty="0" smtClean="0">
              <a:solidFill>
                <a:srgbClr val="002060"/>
              </a:solidFill>
            </a:rPr>
            <a:t>Elle devra travailler encore 12 trimestres pour bénéficier du taux plein</a:t>
          </a:r>
          <a:endParaRPr lang="fr-FR" sz="1400" b="1" kern="1200" dirty="0">
            <a:solidFill>
              <a:srgbClr val="002060"/>
            </a:solidFill>
          </a:endParaRPr>
        </a:p>
      </dsp:txBody>
      <dsp:txXfrm>
        <a:off x="35466" y="4729206"/>
        <a:ext cx="3969256" cy="11399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20029EDF-E15C-0D48-B8C6-EFFE0D731CAB}" type="datetimeFigureOut">
              <a:rPr lang="fr-FR"/>
              <a:pPr>
                <a:defRPr/>
              </a:pPr>
              <a:t>14/11/18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68AAC2B3-85A1-EB42-865A-F243ECE572C7}" type="slidenum">
              <a:rPr lang="fr-FR"/>
              <a:pPr>
                <a:defRPr/>
              </a:pPr>
              <a:t>‹#›</a:t>
            </a:fld>
            <a:endParaRPr lang="fr-FR"/>
          </a:p>
        </p:txBody>
      </p:sp>
    </p:spTree>
    <p:extLst>
      <p:ext uri="{BB962C8B-B14F-4D97-AF65-F5344CB8AC3E}">
        <p14:creationId xmlns:p14="http://schemas.microsoft.com/office/powerpoint/2010/main" val="259353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a:latin typeface="Calibri" charset="0"/>
              </a:rPr>
              <a:t>On peut se demander d’emblée ce qui légitime une nouvelle réforme, alors même que chaque réforme précédente était censée « résoudre la question une bonne fois pour toutes ».</a:t>
            </a:r>
          </a:p>
          <a:p>
            <a:endParaRPr lang="fr-FR" dirty="0">
              <a:latin typeface="Calibri" charset="0"/>
            </a:endParaRPr>
          </a:p>
          <a:p>
            <a:r>
              <a:rPr lang="fr-FR" dirty="0">
                <a:latin typeface="Calibri" charset="0"/>
              </a:rPr>
              <a:t>Nombreuses réformes visent à remettre en cause le système, à favoriser la capitalisation, et à faire converger retraites de la FP et retraites des autres </a:t>
            </a:r>
            <a:r>
              <a:rPr lang="fr-FR" dirty="0" smtClean="0">
                <a:latin typeface="Calibri" charset="0"/>
              </a:rPr>
              <a:t>régimes</a:t>
            </a:r>
          </a:p>
          <a:p>
            <a:endParaRPr lang="fr-FR" dirty="0">
              <a:latin typeface="Calibri" charset="0"/>
            </a:endParaRPr>
          </a:p>
          <a:p>
            <a:endParaRPr lang="fr-FR" dirty="0">
              <a:latin typeface="Calibri" charset="0"/>
            </a:endParaRPr>
          </a:p>
          <a:p>
            <a:r>
              <a:rPr lang="fr-FR" dirty="0">
                <a:latin typeface="Calibri" charset="0"/>
              </a:rPr>
              <a:t>Opposition de fond de </a:t>
            </a:r>
            <a:r>
              <a:rPr lang="fr-FR" dirty="0" err="1">
                <a:latin typeface="Calibri" charset="0"/>
              </a:rPr>
              <a:t>Macron</a:t>
            </a:r>
            <a:r>
              <a:rPr lang="fr-FR" dirty="0">
                <a:latin typeface="Calibri" charset="0"/>
              </a:rPr>
              <a:t> à ce qu’il appelle « la société de statut ». Lie retraite et vieillissement : le passage à la retraite devient le vieillissement, la retraite c’est quand on est trop vieux pour travailler. Ce n’est pas le cas pour nous.</a:t>
            </a:r>
          </a:p>
          <a:p>
            <a:endParaRPr lang="fr-FR" dirty="0">
              <a:latin typeface="Calibri" charset="0"/>
            </a:endParaRP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6BBCFE-9CCF-7246-9F08-708880800257}" type="slidenum">
              <a:rPr lang="fr-FR" sz="1200">
                <a:latin typeface="Calibri" charset="0"/>
              </a:rPr>
              <a:pPr eaLnBrk="1" hangingPunct="1"/>
              <a:t>1</a:t>
            </a:fld>
            <a:endParaRPr lang="fr-FR"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b="1" dirty="0">
              <a:latin typeface="Calibri" charset="0"/>
            </a:endParaRPr>
          </a:p>
          <a:p>
            <a:r>
              <a:rPr lang="fr-FR" b="1" dirty="0">
                <a:latin typeface="Calibri" charset="0"/>
              </a:rPr>
              <a:t>Vote début 2018: une réelle précipitation qui doit nous inquiéter pour la mise en œuvre d’une réforme d’une telle ampleur</a:t>
            </a:r>
          </a:p>
          <a:p>
            <a:r>
              <a:rPr lang="fr-FR" b="1" dirty="0">
                <a:latin typeface="Calibri" charset="0"/>
              </a:rPr>
              <a:t>Sur les 10 ans nécessaires: pour les fonctionnaires, l’administration est actuellement dans l’incapacité de retrouver l’ensemble des salaires, primes, indemnités, </a:t>
            </a:r>
            <a:r>
              <a:rPr lang="mr-IN" b="1" dirty="0">
                <a:latin typeface="Calibri" charset="0"/>
              </a:rPr>
              <a:t>…</a:t>
            </a:r>
            <a:r>
              <a:rPr lang="fr-FR" b="1" dirty="0" err="1">
                <a:latin typeface="Calibri" charset="0"/>
              </a:rPr>
              <a:t>etc</a:t>
            </a:r>
            <a:r>
              <a:rPr lang="fr-FR" b="1" dirty="0">
                <a:latin typeface="Calibri" charset="0"/>
              </a:rPr>
              <a:t> versées avant la numérisation</a:t>
            </a:r>
          </a:p>
          <a:p>
            <a:endParaRPr lang="fr-FR" b="1" dirty="0">
              <a:latin typeface="Calibri" charset="0"/>
            </a:endParaRPr>
          </a:p>
          <a:p>
            <a:r>
              <a:rPr lang="fr-FR" b="1" dirty="0">
                <a:latin typeface="Calibri" charset="0"/>
              </a:rPr>
              <a:t>De la génération 63 à 68, une application progressive, conversion des droits acquis dans le nouveau système</a:t>
            </a:r>
          </a:p>
          <a:p>
            <a:endParaRPr lang="fr-FR" b="1" dirty="0">
              <a:latin typeface="Calibri" charset="0"/>
            </a:endParaRPr>
          </a:p>
          <a:p>
            <a:r>
              <a:rPr lang="fr-FR" b="1" dirty="0">
                <a:latin typeface="Calibri" charset="0"/>
              </a:rPr>
              <a:t>Diapos suivantes sur les grandes caractéristiques du régime actuel (voir l’existant pour voir ce qui pourrait disparaître</a:t>
            </a:r>
            <a:r>
              <a:rPr lang="fr-FR" b="1" dirty="0" smtClean="0">
                <a:latin typeface="Calibri" charset="0"/>
              </a:rPr>
              <a:t>)</a:t>
            </a:r>
          </a:p>
          <a:p>
            <a:endParaRPr lang="fr-FR" b="1" dirty="0" smtClean="0">
              <a:latin typeface="Calibri" charset="0"/>
            </a:endParaRPr>
          </a:p>
          <a:p>
            <a:r>
              <a:rPr lang="fr-FR" b="1" dirty="0" smtClean="0">
                <a:latin typeface="Calibri" charset="0"/>
              </a:rPr>
              <a:t>Pr</a:t>
            </a:r>
            <a:r>
              <a:rPr lang="fr-FR" b="1" dirty="0" smtClean="0">
                <a:latin typeface="Calibri" charset="0"/>
              </a:rPr>
              <a:t>êts à aller jusqu’à la génération 73 si mobilisations</a:t>
            </a:r>
            <a:endParaRPr lang="fr-FR" b="1" dirty="0">
              <a:latin typeface="Calibri" charset="0"/>
            </a:endParaRPr>
          </a:p>
          <a:p>
            <a:pPr eaLnBrk="1" hangingPunct="1">
              <a:spcBef>
                <a:spcPct val="0"/>
              </a:spcBef>
            </a:pPr>
            <a:endParaRPr lang="fr-FR" dirty="0">
              <a:latin typeface="Calibri" charset="0"/>
            </a:endParaRPr>
          </a:p>
          <a:p>
            <a:endParaRPr lang="fr-FR" dirty="0">
              <a:latin typeface="Calibri" charset="0"/>
            </a:endParaRPr>
          </a:p>
        </p:txBody>
      </p:sp>
      <p:sp>
        <p:nvSpPr>
          <p:cNvPr id="4" name="Espace réservé du numéro de diapositive 3"/>
          <p:cNvSpPr>
            <a:spLocks noGrp="1"/>
          </p:cNvSpPr>
          <p:nvPr>
            <p:ph type="sldNum" sz="quarter" idx="5"/>
          </p:nvPr>
        </p:nvSpPr>
        <p:spPr/>
        <p:txBody>
          <a:bodyPr/>
          <a:lstStyle/>
          <a:p>
            <a:pPr>
              <a:defRPr/>
            </a:pPr>
            <a:fld id="{3B6EEB57-5ED7-EA4E-AEF3-3273CB0BB9B0}" type="slidenum">
              <a:rPr lang="fr-FR" smtClean="0"/>
              <a:pPr>
                <a:defRPr/>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Times New Roman" charset="0"/>
              <a:buNone/>
            </a:pPr>
            <a:fld id="{9489C0BF-63CC-5A4C-B841-270E96CA3D49}" type="slidenum">
              <a:rPr lang="fr-FR" sz="1200">
                <a:latin typeface="Calibri" charset="0"/>
              </a:rPr>
              <a:pPr eaLnBrk="1" hangingPunct="1">
                <a:buFont typeface="Times New Roman" charset="0"/>
                <a:buNone/>
              </a:pPr>
              <a:t>15</a:t>
            </a:fld>
            <a:endParaRPr lang="fr-FR" sz="1200">
              <a:latin typeface="Calibri" charset="0"/>
            </a:endParaRPr>
          </a:p>
        </p:txBody>
      </p:sp>
      <p:sp>
        <p:nvSpPr>
          <p:cNvPr id="43011" name="Rectangle 1"/>
          <p:cNvSpPr>
            <a:spLocks noGrp="1" noRot="1" noChangeAspect="1" noChangeArrowheads="1" noTextEdit="1"/>
          </p:cNvSpPr>
          <p:nvPr>
            <p:ph type="sldImg"/>
          </p:nvPr>
        </p:nvSpPr>
        <p:spPr bwMode="auto">
          <a:xfrm>
            <a:off x="739775" y="685800"/>
            <a:ext cx="6043613" cy="45339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012" name="Rectangle 2"/>
          <p:cNvSpPr>
            <a:spLocks noGrp="1" noChangeArrowheads="1"/>
          </p:cNvSpPr>
          <p:nvPr>
            <p:ph type="body" idx="1"/>
          </p:nvPr>
        </p:nvSpPr>
        <p:spPr bwMode="auto">
          <a:xfrm>
            <a:off x="685800" y="4343400"/>
            <a:ext cx="5481638" cy="4198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Système décrit ici est le système suédois. Le principe des comptes notionnels: le capital accumulé virtuel est divisé par un coefficient de conversion</a:t>
            </a:r>
          </a:p>
          <a:p>
            <a:pPr eaLnBrk="1" hangingPunct="1">
              <a:spcBef>
                <a:spcPct val="0"/>
              </a:spcBef>
            </a:pPr>
            <a:r>
              <a:rPr lang="fr-FR">
                <a:latin typeface="Times New Roman" charset="0"/>
              </a:rPr>
              <a:t>Si l’espérance de vie à la retraite augmente, pension plus faible pour les générations suivantes. Donc obligation de travailler plus longtemps pour garder le même niveau de pension.</a:t>
            </a:r>
          </a:p>
          <a:p>
            <a:pPr eaLnBrk="1" hangingPunct="1">
              <a:spcBef>
                <a:spcPct val="0"/>
              </a:spcBef>
            </a:pPr>
            <a:r>
              <a:rPr lang="fr-FR">
                <a:latin typeface="Times New Roman" charset="0"/>
              </a:rPr>
              <a:t>« 61 ans »  est  ici l’</a:t>
            </a:r>
            <a:r>
              <a:rPr lang="fr-FR" altLang="ja-JP">
                <a:latin typeface="Times New Roman" charset="0"/>
              </a:rPr>
              <a:t>âge minimal à partir duquel on peut partir en Suède, mais on peut très bien le mettre à un autre moment </a:t>
            </a:r>
            <a:endParaRPr lang="fr-FR">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AE8086-2EE9-7C4E-ADFD-94F9C4D7851D}" type="slidenum">
              <a:rPr lang="fr-FR" sz="1200">
                <a:latin typeface="Calibri" charset="0"/>
              </a:rPr>
              <a:pPr eaLnBrk="1" hangingPunct="1"/>
              <a:t>16</a:t>
            </a:fld>
            <a:endParaRPr lang="fr-FR" sz="1200">
              <a:latin typeface="Calibri" charset="0"/>
            </a:endParaRPr>
          </a:p>
        </p:txBody>
      </p:sp>
      <p:sp>
        <p:nvSpPr>
          <p:cNvPr id="45059"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A24FD08A-13AC-9C46-B559-EC04A0472DCC}" type="slidenum">
              <a:rPr lang="en-GB" sz="1200">
                <a:solidFill>
                  <a:srgbClr val="000000"/>
                </a:solidFill>
                <a:latin typeface="Calibri" charset="0"/>
              </a:rPr>
              <a:pPr algn="r" eaLnBrk="1" hangingPunct="1">
                <a:buFont typeface="Calibri" charset="0"/>
                <a:buNone/>
              </a:pPr>
              <a:t>16</a:t>
            </a:fld>
            <a:endParaRPr lang="en-GB" sz="1200">
              <a:solidFill>
                <a:srgbClr val="000000"/>
              </a:solidFill>
              <a:latin typeface="Calibri" charset="0"/>
            </a:endParaRPr>
          </a:p>
        </p:txBody>
      </p:sp>
      <p:sp>
        <p:nvSpPr>
          <p:cNvPr id="45060"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4E7090F7-6B99-F646-8AA9-C50F066B40DD}" type="slidenum">
              <a:rPr lang="en-GB" sz="1200">
                <a:solidFill>
                  <a:srgbClr val="000000"/>
                </a:solidFill>
                <a:latin typeface="Calibri" charset="0"/>
              </a:rPr>
              <a:pPr algn="r" eaLnBrk="1" hangingPunct="1">
                <a:lnSpc>
                  <a:spcPct val="95000"/>
                </a:lnSpc>
                <a:buSzPct val="45000"/>
                <a:buFont typeface="Wingdings" charset="0"/>
                <a:buNone/>
              </a:pPr>
              <a:t>16</a:t>
            </a:fld>
            <a:endParaRPr lang="en-GB" sz="1200">
              <a:solidFill>
                <a:srgbClr val="000000"/>
              </a:solidFill>
              <a:latin typeface="Calibri" charset="0"/>
            </a:endParaRPr>
          </a:p>
        </p:txBody>
      </p:sp>
      <p:sp>
        <p:nvSpPr>
          <p:cNvPr id="45061"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D48F92A1-1BA1-5347-B9C8-08989F1FCB2E}" type="slidenum">
              <a:rPr lang="en-GB" sz="1200">
                <a:solidFill>
                  <a:srgbClr val="000000"/>
                </a:solidFill>
                <a:latin typeface="Calibri" charset="0"/>
              </a:rPr>
              <a:pPr algn="r" eaLnBrk="1" hangingPunct="1">
                <a:lnSpc>
                  <a:spcPct val="95000"/>
                </a:lnSpc>
                <a:buSzPct val="45000"/>
                <a:buFont typeface="Wingdings" charset="0"/>
                <a:buNone/>
              </a:pPr>
              <a:t>16</a:t>
            </a:fld>
            <a:endParaRPr lang="en-GB" sz="1200">
              <a:solidFill>
                <a:srgbClr val="000000"/>
              </a:solidFill>
              <a:latin typeface="Calibri" charset="0"/>
            </a:endParaRPr>
          </a:p>
        </p:txBody>
      </p:sp>
      <p:sp>
        <p:nvSpPr>
          <p:cNvPr id="45062"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45063" name="Rectangle 5"/>
          <p:cNvSpPr>
            <a:spLocks noGrp="1" noChangeArrowheads="1"/>
          </p:cNvSpPr>
          <p:nvPr>
            <p:ph type="body"/>
          </p:nvPr>
        </p:nvSpPr>
        <p:spPr bwMode="auto">
          <a:xfrm>
            <a:off x="685800" y="4343400"/>
            <a:ext cx="5484813"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a:latin typeface="Calibri" charset="0"/>
              </a:rPr>
              <a:t>« notionnel » synonyme de virtuel.</a:t>
            </a:r>
          </a:p>
          <a:p>
            <a:endParaRPr lang="fr-FR">
              <a:latin typeface="Calibri" charset="0"/>
            </a:endParaRPr>
          </a:p>
          <a:p>
            <a:r>
              <a:rPr lang="fr-FR">
                <a:latin typeface="Calibri" charset="0"/>
              </a:rPr>
              <a:t>On prend souvent l’exemple de la Suède qui a mené cette réforme, mais rien ne dit que le projet de Macron soit strictement calqué sur le modèle suédois</a:t>
            </a:r>
          </a:p>
          <a:p>
            <a:r>
              <a:rPr lang="fr-FR">
                <a:latin typeface="Calibri" charset="0"/>
              </a:rPr>
              <a:t>C’est un système par répartition, où chacun se constitue un capital virtuel. On peut donc dire qu’il « mime » la capitalisation, mais c’est bien de la répartition ( = les cotisations servent à payer les retraites directement, l’argent n’est pas placé)</a:t>
            </a:r>
          </a:p>
          <a:p>
            <a:r>
              <a:rPr lang="fr-FR">
                <a:latin typeface="Calibri" charset="0"/>
              </a:rPr>
              <a:t>Taux de cotisation: il est fixé sur le long terme (16 % en Suède dont 7% payé par le salarié) , c'est pour cela qu'on parle de système à cotisation définie . Il faut aussi signaler que la même réforme, en Suède, a créé un système par capitalisation obligatoire pour compenser la baisse de pension par les comptes notionnels (taux de cotisation versée par l’employeur: 2,5 % , technique de capitalisation)</a:t>
            </a:r>
          </a:p>
          <a:p>
            <a:r>
              <a:rPr lang="fr-FR">
                <a:latin typeface="Calibri" charset="0"/>
              </a:rPr>
              <a:t> </a:t>
            </a:r>
          </a:p>
          <a:p>
            <a:r>
              <a:rPr lang="fr-FR">
                <a:latin typeface="Calibri" charset="0"/>
              </a:rPr>
              <a:t>Actualisation des cotisations : « actualiser » signifie tenir compte du fait que l’euro que vous avez versé à un moment n’a plus la même valeur au moment où vous liquidez votre pension. En France dans le régime général (c’est à dire pour le privé et les contractuels), on « actualise » quand on prend vos salaires sur les 25 meilleures années en tenant compte de l’inflation: si vous avez gagné 2000 euros en janvier 1990, et compte tenu du fait qu’il y a eu 50% d’inflation de 1990 à 2017, on retient non pas 2000 mais 3000 euros au titre de janvier 1990. (NB: pas « d’actualisation » pour le régime de retraites des fonctionaires puisque calcul sur les 6 derniers mois voir plus loin)</a:t>
            </a:r>
          </a:p>
          <a:p>
            <a:r>
              <a:rPr lang="fr-FR">
                <a:latin typeface="Calibri" charset="0"/>
              </a:rPr>
              <a:t>En Suède, l’actualisation se fait sur le salaire moyen, c'est bien moins défavorable que le système français  d'actualisation par les prix. Certes ce système prend toute la carrière, y compris le début avec des salaires bas, mais en revalorisant correctement les salaires anciens. La question des années de précarité en début de carrière pose quand même problème...le même que dans notre système actuel</a:t>
            </a:r>
          </a:p>
          <a:p>
            <a:r>
              <a:rPr lang="fr-FR">
                <a:latin typeface="Calibri" charset="0"/>
              </a:rPr>
              <a:t> </a:t>
            </a:r>
          </a:p>
          <a:p>
            <a:r>
              <a:rPr lang="fr-FR">
                <a:latin typeface="Calibri" charset="0"/>
              </a:rPr>
              <a:t>Indexation des pensions: une fois la pension liquidée, comment la revalorise-t-on? En Suède par un coefficient : croissance des salaires-1,6 % (qui est supposé être le taux de croissance en longue période). En période de croissance supérieure des salaires, les pensions sont revalorisées. En période de récession et stagnation ou baisse des salaires , les pensions déjà liquidées doivent baisser (en pouvoir d'achat et même en nominal en cas de baisse importante des salaires).</a:t>
            </a:r>
          </a:p>
          <a:p>
            <a:r>
              <a:rPr lang="fr-FR">
                <a:latin typeface="Calibri" charset="0"/>
              </a:rPr>
              <a:t> </a:t>
            </a:r>
          </a:p>
          <a:p>
            <a:r>
              <a:rPr lang="fr-FR">
                <a:latin typeface="Calibri" charset="0"/>
              </a:rPr>
              <a:t>Il y a un autre mécanisme redoutable dans le système suédois : le mécanisme automatique d'équilibre. Si pour une année donnée le rapport entre somme des réserves et cotisations à recevoir /engagements de pensions à payer pour cette année là est inférieur à 1, les index de revalorisation des droits en cours de carrière et des pensions (les tirets 2 et 3 de cette diapo) sont multipliés par le ratio de solvabilité (inférieur à 1), donc sont moins revalorisés.</a:t>
            </a:r>
          </a:p>
          <a:p>
            <a:r>
              <a:rPr lang="fr-FR">
                <a:latin typeface="Calibri" charset="0"/>
              </a:rPr>
              <a:t> </a:t>
            </a:r>
          </a:p>
          <a:p>
            <a:r>
              <a:rPr lang="fr-FR">
                <a:latin typeface="Calibri" charset="0"/>
              </a:rPr>
              <a:t>En 2009, 2010, ces deux derniers mécanismes ont provoqué une baisse des pensions (atténuée en jouant sur les réserves) et compensées par des baisses d'impôts pour les retraités</a:t>
            </a:r>
            <a:br>
              <a:rPr lang="fr-FR">
                <a:latin typeface="Calibri" charset="0"/>
              </a:rPr>
            </a:br>
            <a:endParaRPr lang="fr-FR">
              <a:latin typeface="Calibri" charset="0"/>
            </a:endParaRPr>
          </a:p>
          <a:p>
            <a:r>
              <a:rPr lang="fr-FR">
                <a:latin typeface="Calibri" charset="0"/>
              </a:rPr>
              <a:t> </a:t>
            </a:r>
          </a:p>
          <a:p>
            <a:r>
              <a:rPr lang="fr-FR">
                <a:latin typeface="Calibri" charset="0"/>
              </a:rPr>
              <a:t>Donc les droits acquis en cours de carrière et les pensions déjà liquidées dépendent de beaucoup de facteurs : taux de croissance, coefficient démographique (lié à l'espérance de vie par génération), montant des réserves, (qui sont instables à long terme) et à travers différents mécanismes complexes</a:t>
            </a:r>
            <a:br>
              <a:rPr lang="fr-FR">
                <a:latin typeface="Calibri" charset="0"/>
              </a:rPr>
            </a:br>
            <a:r>
              <a:rPr lang="fr-FR">
                <a:latin typeface="Calibri" charset="0"/>
              </a:rPr>
              <a:t>Dire ce système apporte de la "visibilité" est entièrement pipeau,  même si on a bac +8 et le haut de gamme des Mac Book pro, il faut aussi consulter le marabout ou la tireuse de cartes du coin s'il et elle sont fiables</a:t>
            </a:r>
          </a:p>
          <a:p>
            <a:r>
              <a:rPr lang="fr-FR">
                <a:latin typeface="Calibri" charset="0"/>
              </a:rPr>
              <a:t/>
            </a:r>
            <a:br>
              <a:rPr lang="fr-FR">
                <a:latin typeface="Calibri" charset="0"/>
              </a:rPr>
            </a:br>
            <a:endParaRPr lang="fr-FR">
              <a:latin typeface="Calibri" charset="0"/>
            </a:endParaRPr>
          </a:p>
          <a:p>
            <a:endParaRPr lang="fr-FR">
              <a:latin typeface="Calibri" charset="0"/>
            </a:endParaRPr>
          </a:p>
          <a:p>
            <a:r>
              <a:rPr lang="fr-FR">
                <a:latin typeface="Calibri" charset="0"/>
              </a:rPr>
              <a:t> </a:t>
            </a:r>
          </a:p>
          <a:p>
            <a:pPr eaLnBrk="1" hangingPunct="1">
              <a:spcBef>
                <a:spcPct val="0"/>
              </a:spcBef>
            </a:pPr>
            <a:endParaRPr lang="fr-FR">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r>
              <a:rPr lang="fr-FR" i="1" dirty="0">
                <a:latin typeface="Calibri" charset="0"/>
              </a:rPr>
              <a:t>Question de la confiance dans le régime est centrale. Consentement à la contribution. </a:t>
            </a:r>
            <a:r>
              <a:rPr lang="fr-FR" i="1" dirty="0" err="1">
                <a:latin typeface="Calibri" charset="0"/>
              </a:rPr>
              <a:t>Cf</a:t>
            </a:r>
            <a:r>
              <a:rPr lang="fr-FR" i="1" dirty="0">
                <a:latin typeface="Calibri" charset="0"/>
              </a:rPr>
              <a:t> en 1910 CGT disait retraite pour les morts pour rejeter le système de cotisations.</a:t>
            </a:r>
          </a:p>
          <a:p>
            <a:pPr defTabSz="912813"/>
            <a:r>
              <a:rPr lang="fr-FR" dirty="0">
                <a:latin typeface="Calibri" charset="0"/>
              </a:rPr>
              <a:t>Discours de la confiance des plus jeunes dans le système est très utilisé par le pouvoir, or confiance dans un système de retraite solidaire</a:t>
            </a:r>
          </a:p>
          <a:p>
            <a:pPr defTabSz="912813"/>
            <a:r>
              <a:rPr lang="fr-FR" dirty="0">
                <a:latin typeface="Calibri" charset="0"/>
              </a:rPr>
              <a:t>Difficulté : un système très dégradé et dont les dégradations montent en charge donc être en capacité de défendre les principes mais ne surtout pas donner l’impression de défendre l’existant/ des principes maintenus mais écornés, par exemple idée qu’on prend les meilleures années, </a:t>
            </a:r>
          </a:p>
          <a:p>
            <a:pPr defTabSz="912813"/>
            <a:r>
              <a:rPr lang="fr-FR" dirty="0">
                <a:latin typeface="Calibri" charset="0"/>
              </a:rPr>
              <a:t>le taux de remplacement =importance car idée que la retraite est justifiée par l’acquisition de droits en tant que salariés</a:t>
            </a:r>
          </a:p>
          <a:p>
            <a:pPr defTabSz="912813" eaLnBrk="1" hangingPunct="1"/>
            <a:endParaRPr lang="fr-FR" i="1" dirty="0">
              <a:latin typeface="Calibri" charset="0"/>
            </a:endParaRPr>
          </a:p>
          <a:p>
            <a:pPr defTabSz="912813" eaLnBrk="1" hangingPunct="1"/>
            <a:r>
              <a:rPr lang="fr-FR" i="1" dirty="0">
                <a:latin typeface="Calibri" charset="0"/>
              </a:rPr>
              <a:t>Coût du travail: renvoie à la volonté de ne pas payer de charges sociales, exonérations mettent à mal le système de protection sociale.</a:t>
            </a:r>
          </a:p>
          <a:p>
            <a:pPr defTabSz="912813" eaLnBrk="1" hangingPunct="1"/>
            <a:r>
              <a:rPr lang="fr-FR" dirty="0">
                <a:latin typeface="Calibri" charset="0"/>
              </a:rPr>
              <a:t>Le dernier: regarder les chiffres du chômage</a:t>
            </a:r>
          </a:p>
          <a:p>
            <a:pPr defTabSz="912813" eaLnBrk="1" hangingPunct="1"/>
            <a:endParaRPr lang="fr-FR" dirty="0">
              <a:latin typeface="Calibri" charset="0"/>
            </a:endParaRPr>
          </a:p>
        </p:txBody>
      </p:sp>
      <p:sp>
        <p:nvSpPr>
          <p:cNvPr id="4" name="Espace réservé du numéro de diapositive 3"/>
          <p:cNvSpPr>
            <a:spLocks noGrp="1"/>
          </p:cNvSpPr>
          <p:nvPr>
            <p:ph type="sldNum" sz="quarter" idx="5"/>
          </p:nvPr>
        </p:nvSpPr>
        <p:spPr/>
        <p:txBody>
          <a:bodyPr/>
          <a:lstStyle/>
          <a:p>
            <a:pPr>
              <a:defRPr/>
            </a:pPr>
            <a:fld id="{6E6871FB-2A69-5D41-BCA5-26CC402B16AC}" type="slidenum">
              <a:rPr lang="fr-FR" smtClean="0">
                <a:solidFill>
                  <a:prstClr val="black"/>
                </a:solidFill>
              </a:rPr>
              <a:pPr>
                <a:defRPr/>
              </a:pPr>
              <a:t>18</a:t>
            </a:fld>
            <a:endParaRPr 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r>
              <a:rPr lang="fr-FR" i="1">
                <a:latin typeface="Calibri" charset="0"/>
              </a:rPr>
              <a:t>Lisibilité: oui à des améliorations, oui à des simplifications mais l’illisibilité est aussi dûe aux réformes</a:t>
            </a:r>
          </a:p>
          <a:p>
            <a:pPr defTabSz="912813" eaLnBrk="1" hangingPunct="1"/>
            <a:r>
              <a:rPr lang="fr-FR" i="1">
                <a:latin typeface="Calibri" charset="0"/>
              </a:rPr>
              <a:t>Espérance de vie: si elle augmente c’est justement car on ne se tue plus au travail.</a:t>
            </a:r>
          </a:p>
          <a:p>
            <a:pPr defTabSz="912813" eaLnBrk="1" hangingPunct="1"/>
            <a:endParaRPr lang="fr-FR">
              <a:latin typeface="Calibri" charset="0"/>
            </a:endParaRPr>
          </a:p>
        </p:txBody>
      </p:sp>
      <p:sp>
        <p:nvSpPr>
          <p:cNvPr id="4" name="Espace réservé du numéro de diapositive 3"/>
          <p:cNvSpPr>
            <a:spLocks noGrp="1"/>
          </p:cNvSpPr>
          <p:nvPr>
            <p:ph type="sldNum" sz="quarter" idx="5"/>
          </p:nvPr>
        </p:nvSpPr>
        <p:spPr/>
        <p:txBody>
          <a:bodyPr/>
          <a:lstStyle/>
          <a:p>
            <a:pPr>
              <a:defRPr/>
            </a:pPr>
            <a:fld id="{DC7969B7-3C72-AF45-A335-19F3B6942368}" type="slidenum">
              <a:rPr lang="fr-FR" smtClean="0">
                <a:solidFill>
                  <a:prstClr val="black"/>
                </a:solidFill>
              </a:rPr>
              <a:pPr>
                <a:defRPr/>
              </a:pPr>
              <a:t>19</a:t>
            </a:fld>
            <a:endParaRPr lang="fr-F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body"/>
          </p:nvPr>
        </p:nvSpPr>
        <p:spPr>
          <a:xfrm>
            <a:off x="704850" y="4838700"/>
            <a:ext cx="5641975" cy="4584700"/>
          </a:xfrm>
        </p:spPr>
        <p:txBody>
          <a:bodyPr lIns="98634" tIns="49317" rIns="98634" bIns="49317"/>
          <a:lstStyle/>
          <a:p>
            <a:pPr eaLnBrk="1" fontAlgn="auto" hangingPunct="1">
              <a:spcBef>
                <a:spcPts val="0"/>
              </a:spcBef>
              <a:spcAft>
                <a:spcPts val="0"/>
              </a:spcAft>
              <a:defRPr/>
            </a:pPr>
            <a:r>
              <a:rPr lang="fr-FR" sz="1300" spc="-1" dirty="0">
                <a:solidFill>
                  <a:srgbClr val="000000"/>
                </a:solidFill>
                <a:uFill>
                  <a:solidFill>
                    <a:srgbClr val="FFFFFF"/>
                  </a:solidFill>
                </a:uFill>
              </a:rPr>
              <a:t>Dans la 2ème moitié du XXe siècle, la généralisation des régimes de retraite a permis de</a:t>
            </a:r>
            <a:endParaRPr lang="fr-FR" sz="2000" spc="-1" dirty="0">
              <a:solidFill>
                <a:srgbClr val="000000"/>
              </a:solidFill>
              <a:uFill>
                <a:solidFill>
                  <a:srgbClr val="FFFFFF"/>
                </a:solidFill>
              </a:uFill>
            </a:endParaRPr>
          </a:p>
          <a:p>
            <a:pPr eaLnBrk="1" fontAlgn="auto" hangingPunct="1">
              <a:spcBef>
                <a:spcPts val="0"/>
              </a:spcBef>
              <a:spcAft>
                <a:spcPts val="0"/>
              </a:spcAft>
              <a:defRPr/>
            </a:pPr>
            <a:r>
              <a:rPr lang="fr-FR" sz="1300" spc="-1" dirty="0">
                <a:solidFill>
                  <a:srgbClr val="000000"/>
                </a:solidFill>
                <a:uFill>
                  <a:solidFill>
                    <a:srgbClr val="FFFFFF"/>
                  </a:solidFill>
                </a:uFill>
              </a:rPr>
              <a:t>réduire fortement le taux de pauvreté des retraités.</a:t>
            </a:r>
            <a:endParaRPr lang="fr-FR" sz="2000" spc="-1" dirty="0">
              <a:solidFill>
                <a:srgbClr val="000000"/>
              </a:solidFill>
              <a:uFill>
                <a:solidFill>
                  <a:srgbClr val="FFFFFF"/>
                </a:solidFill>
              </a:uFill>
            </a:endParaRPr>
          </a:p>
          <a:p>
            <a:pPr eaLnBrk="1" fontAlgn="auto" hangingPunct="1">
              <a:spcBef>
                <a:spcPts val="0"/>
              </a:spcBef>
              <a:spcAft>
                <a:spcPts val="0"/>
              </a:spcAft>
              <a:defRPr/>
            </a:pPr>
            <a:r>
              <a:rPr lang="fr-FR" sz="1300" spc="-1" dirty="0">
                <a:solidFill>
                  <a:srgbClr val="000000"/>
                </a:solidFill>
                <a:uFill>
                  <a:solidFill>
                    <a:srgbClr val="FFFFFF"/>
                  </a:solidFill>
                </a:uFill>
              </a:rPr>
              <a:t>De 1970 à 1995, il baisse de 28% à 4%</a:t>
            </a:r>
            <a:endParaRPr lang="fr-FR" sz="2000" spc="-1" dirty="0">
              <a:solidFill>
                <a:srgbClr val="000000"/>
              </a:solidFill>
              <a:uFill>
                <a:solidFill>
                  <a:srgbClr val="FFFFFF"/>
                </a:solidFill>
              </a:uFill>
            </a:endParaRPr>
          </a:p>
          <a:p>
            <a:pPr eaLnBrk="1" fontAlgn="auto" hangingPunct="1">
              <a:spcBef>
                <a:spcPts val="0"/>
              </a:spcBef>
              <a:spcAft>
                <a:spcPts val="0"/>
              </a:spcAft>
              <a:defRPr/>
            </a:pPr>
            <a:r>
              <a:rPr lang="fr-FR" sz="2000" spc="-1" dirty="0">
                <a:solidFill>
                  <a:srgbClr val="000000"/>
                </a:solidFill>
                <a:uFill>
                  <a:solidFill>
                    <a:srgbClr val="FFFFFF"/>
                  </a:solidFill>
                </a:uFill>
              </a:rPr>
              <a:t>La baisse des pensions dues aux réformes depuis 1993 va inverser cette tendance et paupériser à nouveau les retraités</a:t>
            </a:r>
          </a:p>
        </p:txBody>
      </p:sp>
      <p:sp>
        <p:nvSpPr>
          <p:cNvPr id="122" name="TextShape 2"/>
          <p:cNvSpPr txBox="1"/>
          <p:nvPr/>
        </p:nvSpPr>
        <p:spPr>
          <a:xfrm>
            <a:off x="3995738" y="9675813"/>
            <a:ext cx="3055937" cy="509587"/>
          </a:xfrm>
          <a:prstGeom prst="rect">
            <a:avLst/>
          </a:prstGeom>
          <a:noFill/>
          <a:ln>
            <a:noFill/>
          </a:ln>
        </p:spPr>
        <p:txBody>
          <a:bodyPr lIns="98634" tIns="49317" rIns="98634" bIns="49317" anchor="b"/>
          <a:lstStyle/>
          <a:p>
            <a:pPr algn="r" fontAlgn="auto">
              <a:spcBef>
                <a:spcPts val="0"/>
              </a:spcBef>
              <a:spcAft>
                <a:spcPts val="0"/>
              </a:spcAft>
              <a:defRPr/>
            </a:pPr>
            <a:fld id="{B9A456C6-F154-0649-A43C-1D2F518B0DE3}" type="slidenum">
              <a:rPr lang="fr-FR" sz="1300" spc="-1">
                <a:solidFill>
                  <a:srgbClr val="000000"/>
                </a:solidFill>
                <a:uFill>
                  <a:solidFill>
                    <a:srgbClr val="FFFFFF"/>
                  </a:solidFill>
                </a:uFill>
                <a:latin typeface="+mn-lt"/>
                <a:cs typeface="+mn-cs"/>
              </a:rPr>
              <a:pPr algn="r" fontAlgn="auto">
                <a:spcBef>
                  <a:spcPts val="0"/>
                </a:spcBef>
                <a:spcAft>
                  <a:spcPts val="0"/>
                </a:spcAft>
                <a:defRPr/>
              </a:pPr>
              <a:t>20</a:t>
            </a:fld>
            <a:endParaRPr lang="fr-FR" sz="1400" spc="-1" dirty="0">
              <a:solidFill>
                <a:srgbClr val="000000"/>
              </a:solidFill>
              <a:uFill>
                <a:solidFill>
                  <a:srgbClr val="FFFFFF"/>
                </a:solidFill>
              </a:uFill>
              <a:latin typeface="Times New Roman"/>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rPr>
              <a:t>A partir de cette diapo, passage à étude de l’existant, attention à ne pas dire que le statu quo est tenable, le système de retraites ayant été fortement dégradé par les réformes. Mais attention aussi à ne pas tenir un discours inverse catastrophiste, le tableau ci dessus montre que la retraite est un système qui assure un haut niveau de redistribution. Idée de parité du pouvoir d’achat actifs retraités.</a:t>
            </a:r>
          </a:p>
        </p:txBody>
      </p:sp>
      <p:sp>
        <p:nvSpPr>
          <p:cNvPr id="4" name="Espace réservé du numéro de diapositive 3"/>
          <p:cNvSpPr>
            <a:spLocks noGrp="1"/>
          </p:cNvSpPr>
          <p:nvPr>
            <p:ph type="sldNum" sz="quarter" idx="5"/>
          </p:nvPr>
        </p:nvSpPr>
        <p:spPr/>
        <p:txBody>
          <a:bodyPr/>
          <a:lstStyle/>
          <a:p>
            <a:pPr>
              <a:defRPr/>
            </a:pPr>
            <a:fld id="{024656EE-7008-5C4A-BD1A-3D70BF1FD121}" type="slidenum">
              <a:rPr lang="fr-FR" smtClean="0"/>
              <a:pPr>
                <a:defRPr/>
              </a:pPr>
              <a:t>21</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rPr>
              <a:t>On peut se demander pourquoi ce taux de 14%, ce taux de 14% fonctionne comme un quasi dogme néo libéral, UE et OCDE le préconisent comme un plafond au delà duquel les retraites pèseraient de façon inconsidérée sur l’économie.</a:t>
            </a:r>
          </a:p>
          <a:p>
            <a:r>
              <a:rPr lang="fr-FR">
                <a:latin typeface="Calibri" charset="0"/>
              </a:rPr>
              <a:t>Or, la part des + de 60 ans dans la population augmente et ce durablement. Ce qu’on a accompli les années précédentes ne serait plus possible?</a:t>
            </a:r>
          </a:p>
          <a:p>
            <a:r>
              <a:rPr lang="fr-FR">
                <a:latin typeface="Calibri" charset="0"/>
              </a:rPr>
              <a:t>Par ailleurs, le PIB est un élément de comparaison, les 14% ne sont pas un « prélèvement » sur une richesse produite</a:t>
            </a:r>
          </a:p>
        </p:txBody>
      </p:sp>
      <p:sp>
        <p:nvSpPr>
          <p:cNvPr id="4" name="Espace réservé du numéro de diapositive 3"/>
          <p:cNvSpPr>
            <a:spLocks noGrp="1"/>
          </p:cNvSpPr>
          <p:nvPr>
            <p:ph type="sldNum" sz="quarter" idx="5"/>
          </p:nvPr>
        </p:nvSpPr>
        <p:spPr/>
        <p:txBody>
          <a:bodyPr/>
          <a:lstStyle/>
          <a:p>
            <a:pPr>
              <a:defRPr/>
            </a:pPr>
            <a:fld id="{F9ED4F8A-E68E-544D-9ADB-8E5DA6F17FCC}" type="slidenum">
              <a:rPr lang="fr-FR" smtClean="0"/>
              <a:pPr>
                <a:defRPr/>
              </a:pPr>
              <a:t>22</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rPr>
              <a:t>Là encore, il ne s’agit pas d’être exhaustif, le but est de décrire le système à grands traits pour comprendre ce qui changerait avec un nouveau système.</a:t>
            </a:r>
            <a:br>
              <a:rPr lang="fr-FR">
                <a:latin typeface="Calibri" charset="0"/>
              </a:rPr>
            </a:br>
            <a:r>
              <a:rPr lang="fr-FR">
                <a:latin typeface="Calibri" charset="0"/>
              </a:rPr>
              <a:t/>
            </a:r>
            <a:br>
              <a:rPr lang="fr-FR">
                <a:latin typeface="Calibri" charset="0"/>
              </a:rPr>
            </a:br>
            <a:r>
              <a:rPr lang="fr-FR">
                <a:latin typeface="Calibri" charset="0"/>
              </a:rPr>
              <a:t>Les différences avec les fonctionnaires (le but de la démonstration est de montrer qu’il n’y a pas de « privilège » des fonctionnaires):</a:t>
            </a:r>
          </a:p>
          <a:p>
            <a:pPr>
              <a:buFontTx/>
              <a:buChar char="-"/>
            </a:pPr>
            <a:r>
              <a:rPr lang="fr-FR">
                <a:latin typeface="Calibri" charset="0"/>
              </a:rPr>
              <a:t>Taux de 50% et pas de 75%, mais il y a des régimes complémentaires (voir diapo 25)</a:t>
            </a:r>
          </a:p>
          <a:p>
            <a:pPr>
              <a:buFontTx/>
              <a:buChar char="-"/>
            </a:pPr>
            <a:r>
              <a:rPr lang="fr-FR">
                <a:latin typeface="Calibri" charset="0"/>
              </a:rPr>
              <a:t>Calcul sur les 25 meilleures années (actualisées en référence à l’inflation). Il est cohérent de prendre les meilleures années car dans le privé les carrières ne sont pas linéaires. Mais le calcul était beaucoup plus favorable quand on prenait, avant 1993, que les 10 meilleures années. Avec le système de retraites par points ou notionnels, on prendrait toutes les années, ce qui pourrait dégrader les pensions, particulièrement pour les personnes qui connaissent des périodes de chômage: dans le système actuel, des périodes où la rémunération est moindre sont en effet « effacées » si elles ne sont pas dans les 25 meilleures, ce n’est plus le cas avec un système tel que présenté par Macron.</a:t>
            </a:r>
          </a:p>
        </p:txBody>
      </p:sp>
      <p:sp>
        <p:nvSpPr>
          <p:cNvPr id="552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F7F1B6-DB7D-6F48-8948-BC40E9C18B47}" type="slidenum">
              <a:rPr lang="fr-FR" sz="1200">
                <a:latin typeface="Calibri" charset="0"/>
              </a:rPr>
              <a:pPr eaLnBrk="1" hangingPunct="1"/>
              <a:t>23</a:t>
            </a:fld>
            <a:endParaRPr lang="fr-FR"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58A57E-24B0-2F46-9F0E-9239BF3B1405}" type="slidenum">
              <a:rPr lang="fr-FR" sz="1200">
                <a:latin typeface="Calibri" charset="0"/>
              </a:rPr>
              <a:pPr eaLnBrk="1" hangingPunct="1"/>
              <a:t>24</a:t>
            </a:fld>
            <a:endParaRPr lang="fr-FR" sz="1200">
              <a:latin typeface="Calibri" charset="0"/>
            </a:endParaRPr>
          </a:p>
        </p:txBody>
      </p:sp>
      <p:sp>
        <p:nvSpPr>
          <p:cNvPr id="57347"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80A05323-BD80-6640-9F1F-C8C4670D4567}" type="slidenum">
              <a:rPr lang="en-GB" sz="1200">
                <a:solidFill>
                  <a:srgbClr val="000000"/>
                </a:solidFill>
                <a:latin typeface="Calibri" charset="0"/>
              </a:rPr>
              <a:pPr algn="r" eaLnBrk="1" hangingPunct="1">
                <a:buFont typeface="Calibri" charset="0"/>
                <a:buNone/>
              </a:pPr>
              <a:t>24</a:t>
            </a:fld>
            <a:endParaRPr lang="en-GB" sz="1200">
              <a:solidFill>
                <a:srgbClr val="000000"/>
              </a:solidFill>
              <a:latin typeface="Calibri" charset="0"/>
            </a:endParaRPr>
          </a:p>
        </p:txBody>
      </p:sp>
      <p:sp>
        <p:nvSpPr>
          <p:cNvPr id="57348"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C367165C-EE6C-034D-87FD-2E84E9C93707}" type="slidenum">
              <a:rPr lang="en-GB" sz="1200">
                <a:solidFill>
                  <a:srgbClr val="000000"/>
                </a:solidFill>
                <a:latin typeface="Calibri" charset="0"/>
              </a:rPr>
              <a:pPr algn="r" eaLnBrk="1" hangingPunct="1">
                <a:lnSpc>
                  <a:spcPct val="95000"/>
                </a:lnSpc>
                <a:buSzPct val="45000"/>
                <a:buFont typeface="Wingdings" charset="0"/>
                <a:buNone/>
              </a:pPr>
              <a:t>24</a:t>
            </a:fld>
            <a:endParaRPr lang="en-GB" sz="1200">
              <a:solidFill>
                <a:srgbClr val="000000"/>
              </a:solidFill>
              <a:latin typeface="Calibri" charset="0"/>
            </a:endParaRPr>
          </a:p>
        </p:txBody>
      </p:sp>
      <p:sp>
        <p:nvSpPr>
          <p:cNvPr id="57349"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1A424A1-DD68-DD46-8534-E5C10C36C85B}" type="slidenum">
              <a:rPr lang="en-GB" sz="1200">
                <a:solidFill>
                  <a:srgbClr val="000000"/>
                </a:solidFill>
                <a:latin typeface="Calibri" charset="0"/>
              </a:rPr>
              <a:pPr algn="r" eaLnBrk="1" hangingPunct="1">
                <a:lnSpc>
                  <a:spcPct val="95000"/>
                </a:lnSpc>
                <a:buSzPct val="45000"/>
                <a:buFont typeface="Wingdings" charset="0"/>
                <a:buNone/>
              </a:pPr>
              <a:t>24</a:t>
            </a:fld>
            <a:endParaRPr lang="en-GB" sz="1200">
              <a:solidFill>
                <a:srgbClr val="000000"/>
              </a:solidFill>
              <a:latin typeface="Calibri" charset="0"/>
            </a:endParaRPr>
          </a:p>
        </p:txBody>
      </p:sp>
      <p:sp>
        <p:nvSpPr>
          <p:cNvPr id="57350"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22535" name="Text Box 5"/>
          <p:cNvSpPr>
            <a:spLocks noGrp="1" noChangeArrowheads="1"/>
          </p:cNvSpPr>
          <p:nvPr>
            <p:ph type="body"/>
          </p:nvPr>
        </p:nvSpPr>
        <p:spPr bwMode="auto">
          <a:xfrm>
            <a:off x="765175" y="4343400"/>
            <a:ext cx="5402263" cy="2892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p>
            <a:pPr algn="just">
              <a:lnSpc>
                <a:spcPct val="80000"/>
              </a:lnSpc>
              <a:defRPr/>
            </a:pPr>
            <a:r>
              <a:rPr lang="fr-FR" sz="800" dirty="0" smtClean="0">
                <a:latin typeface="Century Gothic" charset="0"/>
                <a:ea typeface="ＭＳ Ｐゴシック" pitchFamily="34" charset="-128"/>
              </a:rPr>
              <a:t>Ce sont les régimes complémentaires obligatoires du privé et ils fonctionnent par points, ils nous donnent donc une bonne indication du fonctionnement de ce système.</a:t>
            </a:r>
          </a:p>
          <a:p>
            <a:pPr algn="just">
              <a:lnSpc>
                <a:spcPct val="80000"/>
              </a:lnSpc>
              <a:defRPr/>
            </a:pPr>
            <a:endParaRPr lang="fr-FR" sz="800" dirty="0" smtClean="0">
              <a:latin typeface="Century Gothic" charset="0"/>
              <a:ea typeface="ＭＳ Ｐゴシック" pitchFamily="34" charset="-128"/>
            </a:endParaRPr>
          </a:p>
          <a:p>
            <a:pPr algn="just">
              <a:lnSpc>
                <a:spcPct val="80000"/>
              </a:lnSpc>
              <a:defRPr/>
            </a:pPr>
            <a:r>
              <a:rPr lang="fr-FR" sz="800" dirty="0" smtClean="0">
                <a:latin typeface="Century Gothic" charset="0"/>
                <a:ea typeface="ＭＳ Ｐゴシック" pitchFamily="34" charset="-128"/>
              </a:rPr>
              <a:t> La valeur du point est régulièrement modifiée car le patronat refuse d’augmenter les cotisations, donc pour équilibrer le système, 2 leviers restent:</a:t>
            </a:r>
          </a:p>
          <a:p>
            <a:pPr marL="171450" indent="-171450" algn="just">
              <a:lnSpc>
                <a:spcPct val="80000"/>
              </a:lnSpc>
              <a:buFontTx/>
              <a:buChar char="-"/>
              <a:defRPr/>
            </a:pPr>
            <a:r>
              <a:rPr lang="fr-FR" sz="800" dirty="0" smtClean="0">
                <a:latin typeface="Century Gothic" charset="0"/>
                <a:ea typeface="ＭＳ Ｐゴシック" pitchFamily="34" charset="-128"/>
              </a:rPr>
              <a:t>La valeur du point baisse: le chiffre donné sur la comparaison avec les années 1960 est éclairant</a:t>
            </a:r>
          </a:p>
          <a:p>
            <a:pPr marL="171450" indent="-171450" algn="just">
              <a:lnSpc>
                <a:spcPct val="80000"/>
              </a:lnSpc>
              <a:buFontTx/>
              <a:buChar char="-"/>
              <a:defRPr/>
            </a:pPr>
            <a:r>
              <a:rPr lang="fr-FR" sz="800" dirty="0" smtClean="0">
                <a:latin typeface="Century Gothic" charset="0"/>
                <a:ea typeface="ＭＳ Ｐゴシック" pitchFamily="34" charset="-128"/>
              </a:rPr>
              <a:t>La revalorisation de la retraite une fois celle ci liquidée n’est pas faite</a:t>
            </a:r>
          </a:p>
          <a:p>
            <a:pPr eaLnBrk="1" hangingPunct="1">
              <a:spcBef>
                <a:spcPts val="450"/>
              </a:spcBef>
              <a:buFont typeface="Calibri"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dirty="0">
              <a:latin typeface="Calibri" charset="0"/>
            </a:endParaRPr>
          </a:p>
        </p:txBody>
      </p:sp>
      <p:sp>
        <p:nvSpPr>
          <p:cNvPr id="57352" name="Text Box 6"/>
          <p:cNvSpPr txBox="1">
            <a:spLocks noChangeArrowheads="1"/>
          </p:cNvSpPr>
          <p:nvPr/>
        </p:nvSpPr>
        <p:spPr bwMode="auto">
          <a:xfrm>
            <a:off x="3881438" y="868838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3B21BA0-CF1A-A447-8D60-17CDB4434829}" type="slidenum">
              <a:rPr lang="en-GB" sz="1200">
                <a:solidFill>
                  <a:srgbClr val="000000"/>
                </a:solidFill>
                <a:latin typeface="Calibri" charset="0"/>
              </a:rPr>
              <a:pPr algn="r" eaLnBrk="1" hangingPunct="1">
                <a:lnSpc>
                  <a:spcPct val="95000"/>
                </a:lnSpc>
                <a:buSzPct val="45000"/>
                <a:buFont typeface="Wingdings" charset="0"/>
                <a:buNone/>
              </a:pPr>
              <a:t>24</a:t>
            </a:fld>
            <a:endParaRPr lang="en-GB" sz="1200">
              <a:solidFill>
                <a:srgbClr val="000000"/>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0469DC-1090-C345-B844-687709C26CFF}" type="slidenum">
              <a:rPr lang="fr-FR" sz="1200">
                <a:latin typeface="Calibri" charset="0"/>
              </a:rPr>
              <a:pPr eaLnBrk="1" hangingPunct="1"/>
              <a:t>2</a:t>
            </a:fld>
            <a:endParaRPr lang="fr-FR" sz="1200">
              <a:latin typeface="Calibri" charset="0"/>
            </a:endParaRPr>
          </a:p>
        </p:txBody>
      </p:sp>
      <p:sp>
        <p:nvSpPr>
          <p:cNvPr id="18435" name="Rectangle 1"/>
          <p:cNvSpPr>
            <a:spLocks noGrp="1" noRot="1" noChangeAspect="1" noChangeArrowheads="1" noTextEdit="1"/>
          </p:cNvSpPr>
          <p:nvPr>
            <p:ph type="sldImg"/>
          </p:nvPr>
        </p:nvSpPr>
        <p:spPr bwMode="auto">
          <a:xfrm>
            <a:off x="1141413" y="685800"/>
            <a:ext cx="4573587" cy="343058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6" name="Rectangle 2"/>
          <p:cNvSpPr>
            <a:spLocks noGrp="1" noChangeArrowheads="1"/>
          </p:cNvSpPr>
          <p:nvPr>
            <p:ph type="body" idx="1"/>
          </p:nvPr>
        </p:nvSpPr>
        <p:spPr bwMode="auto">
          <a:xfrm>
            <a:off x="685800" y="4343400"/>
            <a:ext cx="5484813" cy="40338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r>
              <a:rPr lang="fr-FR" dirty="0">
                <a:latin typeface="Calibri" charset="0"/>
              </a:rPr>
              <a:t> </a:t>
            </a:r>
            <a:r>
              <a:rPr lang="fr-FR" dirty="0" smtClean="0">
                <a:latin typeface="Calibri" charset="0"/>
              </a:rPr>
              <a:t>Slogan simple et </a:t>
            </a:r>
            <a:r>
              <a:rPr lang="fr-FR" dirty="0" err="1" smtClean="0">
                <a:latin typeface="Calibri" charset="0"/>
              </a:rPr>
              <a:t>séudisant</a:t>
            </a:r>
            <a:r>
              <a:rPr lang="fr-FR" dirty="0" smtClean="0">
                <a:latin typeface="Calibri" charset="0"/>
              </a:rPr>
              <a:t> mais attention à 3 choses fondamentales:</a:t>
            </a:r>
          </a:p>
          <a:p>
            <a:pPr>
              <a:defRPr/>
            </a:pPr>
            <a:r>
              <a:rPr lang="fr-FR" dirty="0" smtClean="0">
                <a:latin typeface="Calibri" charset="0"/>
              </a:rPr>
              <a:t>Quid de l’euro non cotisé (périodes d’interruption pour diverses rasions). </a:t>
            </a:r>
            <a:r>
              <a:rPr lang="fr-FR" dirty="0" smtClean="0">
                <a:latin typeface="Cambria" charset="0"/>
                <a:ea typeface="MS Mincho" charset="0"/>
                <a:cs typeface="MS Mincho" charset="0"/>
              </a:rPr>
              <a:t> Seuls les salaires sont assujettis à cotisation. Il s</a:t>
            </a:r>
            <a:r>
              <a:rPr lang="ja-JP" altLang="fr-FR" dirty="0" smtClean="0">
                <a:latin typeface="Cambria" charset="0"/>
                <a:ea typeface="MS Mincho" charset="0"/>
                <a:cs typeface="MS Mincho" charset="0"/>
              </a:rPr>
              <a:t>’</a:t>
            </a:r>
            <a:r>
              <a:rPr lang="fr-FR" altLang="ja-JP" dirty="0" smtClean="0">
                <a:latin typeface="Cambria" charset="0"/>
                <a:ea typeface="MS Mincho" charset="0"/>
                <a:cs typeface="MS Mincho" charset="0"/>
              </a:rPr>
              <a:t>ensuit que les périodes indemnisées au titre de la maladie, du chômage ou de la maternité ne sont pas cotisées : dans le système </a:t>
            </a:r>
            <a:r>
              <a:rPr lang="fr-FR" altLang="ja-JP" dirty="0" err="1" smtClean="0">
                <a:latin typeface="Cambria" charset="0"/>
                <a:ea typeface="MS Mincho" charset="0"/>
                <a:cs typeface="MS Mincho" charset="0"/>
              </a:rPr>
              <a:t>Macron</a:t>
            </a:r>
            <a:r>
              <a:rPr lang="fr-FR" altLang="ja-JP" dirty="0" smtClean="0">
                <a:latin typeface="Cambria" charset="0"/>
                <a:ea typeface="MS Mincho" charset="0"/>
                <a:cs typeface="MS Mincho" charset="0"/>
              </a:rPr>
              <a:t>, elles n</a:t>
            </a:r>
            <a:r>
              <a:rPr lang="ja-JP" altLang="fr-FR" dirty="0" smtClean="0">
                <a:latin typeface="Cambria" charset="0"/>
                <a:ea typeface="MS Mincho" charset="0"/>
                <a:cs typeface="MS Mincho" charset="0"/>
              </a:rPr>
              <a:t>’</a:t>
            </a:r>
            <a:r>
              <a:rPr lang="fr-FR" altLang="ja-JP" dirty="0" smtClean="0">
                <a:latin typeface="Cambria" charset="0"/>
                <a:ea typeface="MS Mincho" charset="0"/>
                <a:cs typeface="MS Mincho" charset="0"/>
              </a:rPr>
              <a:t>ouvriraient donc aucun droit  à retraite alors que dans le système actuel elles sont prises en compte (validées) de façon à minimiser les effets sur le montant de leur retraite des aléas de carrière subis par les salariés. </a:t>
            </a:r>
          </a:p>
          <a:p>
            <a:pPr marL="0" lvl="1">
              <a:defRPr/>
            </a:pPr>
            <a:endParaRPr lang="fr-FR" altLang="ja-JP" sz="3600"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Calibri" charset="0"/>
              </a:rPr>
              <a:t>« les mêmes droits » mais quels droits, système qui </a:t>
            </a:r>
            <a:r>
              <a:rPr lang="fr-FR" dirty="0" err="1" smtClean="0">
                <a:latin typeface="Calibri" charset="0"/>
              </a:rPr>
              <a:t>invisibilise</a:t>
            </a:r>
            <a:r>
              <a:rPr lang="fr-FR" dirty="0" smtClean="0">
                <a:latin typeface="Calibri" charset="0"/>
              </a:rPr>
              <a:t> ce qu’on va toucher, plus de taux de remplacement, aucune garantie sur la valeur du point</a:t>
            </a:r>
          </a:p>
          <a:p>
            <a:pPr>
              <a:defRPr/>
            </a:pPr>
            <a:endParaRPr lang="fr-FR" altLang="ja-JP" b="1" dirty="0" smtClean="0">
              <a:latin typeface="Calibri" charset="0"/>
            </a:endParaRPr>
          </a:p>
          <a:p>
            <a:pPr marL="171450" indent="-171450">
              <a:buFontTx/>
              <a:buChar char="-"/>
              <a:defRPr/>
            </a:pPr>
            <a:endParaRPr lang="fr-FR" dirty="0" smtClean="0">
              <a:latin typeface="Calibri" charset="0"/>
            </a:endParaRPr>
          </a:p>
          <a:p>
            <a:pPr marL="171450" indent="-171450">
              <a:buFontTx/>
              <a:buChar char="-"/>
              <a:defRPr/>
            </a:pPr>
            <a:r>
              <a:rPr lang="fr-FR" dirty="0" smtClean="0">
                <a:latin typeface="Calibri" charset="0"/>
              </a:rPr>
              <a:t>Prise en compte de la totalité de la carrière, y compris avec les périodes où on gagne moins. Exemple frappant pour un fonctionnaire: fin de la prise en compte des 6 derniers mois</a:t>
            </a:r>
          </a:p>
          <a:p>
            <a:pPr marL="171450" indent="-171450">
              <a:buFontTx/>
              <a:buChar char="-"/>
              <a:defRPr/>
            </a:pPr>
            <a:endParaRPr lang="fr-FR" dirty="0" smtClean="0">
              <a:latin typeface="Calibri" charset="0"/>
            </a:endParaRPr>
          </a:p>
          <a:p>
            <a:pPr marL="171450" indent="-171450">
              <a:buFontTx/>
              <a:buChar char="-"/>
              <a:defRPr/>
            </a:pPr>
            <a:r>
              <a:rPr lang="fr-FR" dirty="0" smtClean="0">
                <a:latin typeface="Calibri" charset="0"/>
              </a:rPr>
              <a:t>Semble régler la question</a:t>
            </a:r>
            <a:r>
              <a:rPr lang="fr-FR" baseline="0" dirty="0" smtClean="0">
                <a:latin typeface="Calibri" charset="0"/>
              </a:rPr>
              <a:t> des </a:t>
            </a:r>
            <a:r>
              <a:rPr lang="fr-FR" baseline="0" dirty="0" err="1" smtClean="0">
                <a:latin typeface="Calibri" charset="0"/>
              </a:rPr>
              <a:t>polypensionnés</a:t>
            </a:r>
            <a:r>
              <a:rPr lang="fr-FR" baseline="0" dirty="0" smtClean="0">
                <a:latin typeface="Calibri" charset="0"/>
              </a:rPr>
              <a:t>: sera plus simple, mais en fait ce sont déjà des gens qui ont souvent des carrières heurtées, donc on leur règle un </a:t>
            </a:r>
            <a:r>
              <a:rPr lang="fr-FR" baseline="0" dirty="0" err="1" smtClean="0">
                <a:latin typeface="Calibri" charset="0"/>
              </a:rPr>
              <a:t>pb</a:t>
            </a:r>
            <a:r>
              <a:rPr lang="fr-FR" baseline="0" dirty="0" smtClean="0">
                <a:latin typeface="Calibri" charset="0"/>
              </a:rPr>
              <a:t> d’un côté mais on leur en crée un plus </a:t>
            </a:r>
            <a:r>
              <a:rPr lang="fr-FR" baseline="0" dirty="0" err="1" smtClean="0">
                <a:latin typeface="Calibri" charset="0"/>
              </a:rPr>
              <a:t>iportant</a:t>
            </a:r>
            <a:r>
              <a:rPr lang="fr-FR" baseline="0" dirty="0" smtClean="0">
                <a:latin typeface="Calibri" charset="0"/>
              </a:rPr>
              <a:t> de l’autre</a:t>
            </a:r>
            <a:endParaRPr lang="fr-FR" dirty="0" smtClean="0">
              <a:latin typeface="Calibri" charset="0"/>
            </a:endParaRPr>
          </a:p>
          <a:p>
            <a:pPr marL="171450" indent="-171450">
              <a:buFontTx/>
              <a:buChar char="-"/>
              <a:defRPr/>
            </a:pPr>
            <a:endParaRPr lang="fr-FR" dirty="0" smtClean="0">
              <a:latin typeface="Calibri" charset="0"/>
            </a:endParaRPr>
          </a:p>
          <a:p>
            <a:pPr marL="171450" indent="-171450">
              <a:buFontTx/>
              <a:buChar char="-"/>
              <a:defRPr/>
            </a:pPr>
            <a:endParaRPr lang="fr-FR" dirty="0" smtClean="0">
              <a:latin typeface="Calibri" charset="0"/>
            </a:endParaRPr>
          </a:p>
          <a:p>
            <a:pPr>
              <a:defRPr/>
            </a:pPr>
            <a:endParaRPr lang="fr-FR" b="1" dirty="0">
              <a:latin typeface="Calibri" charset="0"/>
            </a:endParaRPr>
          </a:p>
          <a:p>
            <a:pPr>
              <a:defRPr/>
            </a:pPr>
            <a:endParaRPr lang="fr-FR" b="1" dirty="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atin typeface="Calibri" charset="0"/>
              </a:rPr>
              <a:t>Le grand principe du régime des fonctionnaires: la notion de carrière, liée au statut (voir commentaires diapo 4)</a:t>
            </a:r>
          </a:p>
          <a:p>
            <a:pPr eaLnBrk="1" hangingPunct="1">
              <a:spcBef>
                <a:spcPct val="0"/>
              </a:spcBef>
            </a:pPr>
            <a:endParaRPr lang="fr-FR">
              <a:latin typeface="Calibri" charset="0"/>
            </a:endParaRPr>
          </a:p>
          <a:p>
            <a:pPr eaLnBrk="1" hangingPunct="1">
              <a:spcBef>
                <a:spcPct val="0"/>
              </a:spcBef>
            </a:pPr>
            <a:r>
              <a:rPr lang="fr-FR">
                <a:latin typeface="Calibri" charset="0"/>
              </a:rPr>
              <a:t>Auj un système universel mais avec des régimes différents. Auj en gros 2/3 (66%) de taux de rempla, dans 30 ans avec montée en charge des réformes,  50-60% prévus.</a:t>
            </a:r>
          </a:p>
          <a:p>
            <a:pPr eaLnBrk="1" hangingPunct="1">
              <a:spcBef>
                <a:spcPct val="0"/>
              </a:spcBef>
            </a:pPr>
            <a:endParaRPr lang="fr-FR">
              <a:latin typeface="Calibri" charset="0"/>
            </a:endParaRPr>
          </a:p>
          <a:p>
            <a:pPr eaLnBrk="1" hangingPunct="1">
              <a:spcBef>
                <a:spcPct val="0"/>
              </a:spcBef>
            </a:pPr>
            <a:endParaRPr lang="fr-FR">
              <a:latin typeface="Calibri" charset="0"/>
            </a:endParaRPr>
          </a:p>
        </p:txBody>
      </p:sp>
      <p:sp>
        <p:nvSpPr>
          <p:cNvPr id="55300" name="Espace réservé du numéro de diapositive 3"/>
          <p:cNvSpPr>
            <a:spLocks noGrp="1"/>
          </p:cNvSpPr>
          <p:nvPr>
            <p:ph type="sldNum" sz="quarter" idx="5"/>
          </p:nvPr>
        </p:nvSpPr>
        <p:spPr bwMode="auto">
          <a:ln>
            <a:miter lim="800000"/>
            <a:headEnd/>
            <a:tailEnd/>
          </a:ln>
        </p:spPr>
        <p:txBody>
          <a:bodyPr/>
          <a:lstStyle/>
          <a:p>
            <a:pPr>
              <a:defRPr/>
            </a:pPr>
            <a:fld id="{35672FEC-9915-4D42-BB61-D074915BF0E3}" type="slidenum">
              <a:rPr lang="fr-FR" smtClean="0"/>
              <a:pPr>
                <a:defRPr/>
              </a:pPr>
              <a:t>25</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rPr>
              <a:t>On ne parle jamais du coût que cela représente, les retraités sont des consommateurs. + recul âge = pb au travail autour de 60 ans cf ijm augmentent</a:t>
            </a:r>
          </a:p>
        </p:txBody>
      </p:sp>
      <p:sp>
        <p:nvSpPr>
          <p:cNvPr id="4" name="Espace réservé du numéro de diapositive 3"/>
          <p:cNvSpPr>
            <a:spLocks noGrp="1"/>
          </p:cNvSpPr>
          <p:nvPr>
            <p:ph type="sldNum" sz="quarter" idx="5"/>
          </p:nvPr>
        </p:nvSpPr>
        <p:spPr/>
        <p:txBody>
          <a:bodyPr/>
          <a:lstStyle/>
          <a:p>
            <a:pPr>
              <a:defRPr/>
            </a:pPr>
            <a:fld id="{FDBBBE6A-E55C-C545-8967-CAA649614387}" type="slidenum">
              <a:rPr lang="fr-FR" smtClean="0"/>
              <a:pPr>
                <a:defRPr/>
              </a:pPr>
              <a:t>27</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rPr>
              <a:t>Projet réversion serait 2/3 des ressources antérieures du couple, or plus les femmes travaillent plus la pension est proche, donc mettre la barre à 66% des 2 baisse drastiquement</a:t>
            </a:r>
          </a:p>
          <a:p>
            <a:endParaRPr lang="fr-FR">
              <a:latin typeface="Calibri" charset="0"/>
            </a:endParaRPr>
          </a:p>
        </p:txBody>
      </p:sp>
      <p:sp>
        <p:nvSpPr>
          <p:cNvPr id="4" name="Espace réservé du numéro de diapositive 3"/>
          <p:cNvSpPr>
            <a:spLocks noGrp="1"/>
          </p:cNvSpPr>
          <p:nvPr>
            <p:ph type="sldNum" sz="quarter" idx="5"/>
          </p:nvPr>
        </p:nvSpPr>
        <p:spPr/>
        <p:txBody>
          <a:bodyPr/>
          <a:lstStyle/>
          <a:p>
            <a:pPr>
              <a:defRPr/>
            </a:pPr>
            <a:fld id="{513A3A56-D8AB-4B45-9FBA-5C8F47783DEA}" type="slidenum">
              <a:rPr lang="fr-FR" smtClean="0"/>
              <a:pPr>
                <a:defRPr/>
              </a:pPr>
              <a:t>28</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rPr>
              <a:t>Diapo fournie par le HCRR: montre les ingéalités entre les régimes, pas forcément à l’avantage des fonctionnaires, on parle peu de la réforme de 2003 qui aura des conséquences terribles pour les femmes fonctionnaires.</a:t>
            </a:r>
            <a:br>
              <a:rPr lang="fr-FR">
                <a:latin typeface="Calibri" charset="0"/>
              </a:rPr>
            </a:br>
            <a:r>
              <a:rPr lang="fr-FR">
                <a:latin typeface="Calibri" charset="0"/>
              </a:rPr>
              <a:t>Pas opposés à une harmonisation, mais à chaque fois les harmonisations se sont faites « par le bas »</a:t>
            </a:r>
          </a:p>
        </p:txBody>
      </p:sp>
      <p:sp>
        <p:nvSpPr>
          <p:cNvPr id="4" name="Espace réservé du numéro de diapositive 3"/>
          <p:cNvSpPr>
            <a:spLocks noGrp="1"/>
          </p:cNvSpPr>
          <p:nvPr>
            <p:ph type="sldNum" sz="quarter" idx="5"/>
          </p:nvPr>
        </p:nvSpPr>
        <p:spPr/>
        <p:txBody>
          <a:bodyPr/>
          <a:lstStyle/>
          <a:p>
            <a:pPr>
              <a:defRPr/>
            </a:pPr>
            <a:fld id="{4D027B7A-4DDC-1A4D-8FE0-2C4D14A8A0F2}" type="slidenum">
              <a:rPr lang="fr-FR" smtClean="0"/>
              <a:pPr>
                <a:defRPr/>
              </a:pPr>
              <a:t>29</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rPr>
              <a:t>Le RAFP est un régime par capitalisation, c’est à dire que les recettes sont placées. Créé en 2005, il y a forcément beaucoup plus de recettes que de dépenses puisque le régime monte en charge progressivement. Il y a 25 milliards d’euros dans les caisses. La FSU est oposée au RAFP. Dans le conseil d’administration, elle pèse pour que les placements soient des investissements durables et éthiques, et faits en faveur des fonctionnaires, en particulier dans le logement des fonctionnaires.</a:t>
            </a:r>
          </a:p>
          <a:p>
            <a:endParaRPr lang="fr-FR">
              <a:latin typeface="Calibri" charset="0"/>
            </a:endParaRPr>
          </a:p>
          <a:p>
            <a:r>
              <a:rPr lang="fr-FR">
                <a:latin typeface="Calibri" charset="0"/>
              </a:rPr>
              <a:t>A sa création en 2005, un euro cotisé donnait droit à une rente annuelle de 4 centimes d’euros, soit un « rendement technique » de 4%, ou encore, si on le dit autrement, il fallait 25 ans à la retraite pour « récupérer la mise ». En 2017, ce rendement est de 3,73%</a:t>
            </a:r>
          </a:p>
        </p:txBody>
      </p:sp>
      <p:sp>
        <p:nvSpPr>
          <p:cNvPr id="4" name="Espace réservé du numéro de diapositive 3"/>
          <p:cNvSpPr>
            <a:spLocks noGrp="1"/>
          </p:cNvSpPr>
          <p:nvPr>
            <p:ph type="sldNum" sz="quarter" idx="5"/>
          </p:nvPr>
        </p:nvSpPr>
        <p:spPr/>
        <p:txBody>
          <a:bodyPr/>
          <a:lstStyle/>
          <a:p>
            <a:pPr>
              <a:defRPr/>
            </a:pPr>
            <a:fld id="{8B77F409-05B6-5845-ADBC-DC3B0B4A83C3}" type="slidenum">
              <a:rPr lang="fr-FR" smtClean="0"/>
              <a:pPr>
                <a:defRPr/>
              </a:pPr>
              <a:t>30</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AE50DB-A7AE-724B-A37C-9F54418F0071}" type="slidenum">
              <a:rPr lang="fr-FR" sz="1200">
                <a:latin typeface="Calibri" charset="0"/>
              </a:rPr>
              <a:pPr eaLnBrk="1" hangingPunct="1"/>
              <a:t>31</a:t>
            </a:fld>
            <a:endParaRPr lang="fr-FR" sz="1200">
              <a:latin typeface="Calibri" charset="0"/>
            </a:endParaRPr>
          </a:p>
        </p:txBody>
      </p:sp>
      <p:sp>
        <p:nvSpPr>
          <p:cNvPr id="70659"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5F698434-0D10-1446-BB9C-23A457D48F3F}" type="slidenum">
              <a:rPr lang="en-GB" sz="1200">
                <a:solidFill>
                  <a:srgbClr val="000000"/>
                </a:solidFill>
                <a:latin typeface="Calibri" charset="0"/>
              </a:rPr>
              <a:pPr algn="r" eaLnBrk="1" hangingPunct="1">
                <a:buFont typeface="Calibri" charset="0"/>
                <a:buNone/>
              </a:pPr>
              <a:t>31</a:t>
            </a:fld>
            <a:endParaRPr lang="en-GB" sz="1200">
              <a:solidFill>
                <a:srgbClr val="000000"/>
              </a:solidFill>
              <a:latin typeface="Calibri" charset="0"/>
            </a:endParaRPr>
          </a:p>
        </p:txBody>
      </p:sp>
      <p:sp>
        <p:nvSpPr>
          <p:cNvPr id="70660"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BDFFDD17-7973-B947-87DF-5E37055E991A}" type="slidenum">
              <a:rPr lang="en-GB" sz="1200">
                <a:solidFill>
                  <a:srgbClr val="000000"/>
                </a:solidFill>
                <a:latin typeface="Calibri" charset="0"/>
              </a:rPr>
              <a:pPr algn="r" eaLnBrk="1" hangingPunct="1">
                <a:lnSpc>
                  <a:spcPct val="95000"/>
                </a:lnSpc>
                <a:buSzPct val="45000"/>
                <a:buFont typeface="Wingdings" charset="0"/>
                <a:buNone/>
              </a:pPr>
              <a:t>31</a:t>
            </a:fld>
            <a:endParaRPr lang="en-GB" sz="1200">
              <a:solidFill>
                <a:srgbClr val="000000"/>
              </a:solidFill>
              <a:latin typeface="Calibri" charset="0"/>
            </a:endParaRPr>
          </a:p>
        </p:txBody>
      </p:sp>
      <p:sp>
        <p:nvSpPr>
          <p:cNvPr id="70661"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8DBFCBCC-E9DA-4946-A976-8A34BCC2184D}" type="slidenum">
              <a:rPr lang="en-GB" sz="1200">
                <a:solidFill>
                  <a:srgbClr val="000000"/>
                </a:solidFill>
                <a:latin typeface="Calibri" charset="0"/>
              </a:rPr>
              <a:pPr algn="r" eaLnBrk="1" hangingPunct="1">
                <a:lnSpc>
                  <a:spcPct val="95000"/>
                </a:lnSpc>
                <a:buSzPct val="45000"/>
                <a:buFont typeface="Wingdings" charset="0"/>
                <a:buNone/>
              </a:pPr>
              <a:t>31</a:t>
            </a:fld>
            <a:endParaRPr lang="en-GB" sz="1200">
              <a:solidFill>
                <a:srgbClr val="000000"/>
              </a:solidFill>
              <a:latin typeface="Calibri" charset="0"/>
            </a:endParaRPr>
          </a:p>
        </p:txBody>
      </p:sp>
      <p:sp>
        <p:nvSpPr>
          <p:cNvPr id="70662"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70663" name="Rectangle 5"/>
          <p:cNvSpPr>
            <a:spLocks noGrp="1" noChangeArrowheads="1"/>
          </p:cNvSpPr>
          <p:nvPr>
            <p:ph type="body"/>
          </p:nvPr>
        </p:nvSpPr>
        <p:spPr bwMode="auto">
          <a:xfrm>
            <a:off x="685800" y="4343400"/>
            <a:ext cx="5484813"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845945-40CE-EC44-94F9-9EEF8D715E82}" type="slidenum">
              <a:rPr lang="fr-FR" sz="1200">
                <a:latin typeface="Calibri" charset="0"/>
              </a:rPr>
              <a:pPr eaLnBrk="1" hangingPunct="1"/>
              <a:t>32</a:t>
            </a:fld>
            <a:endParaRPr lang="fr-FR" sz="1200">
              <a:latin typeface="Calibri" charset="0"/>
            </a:endParaRPr>
          </a:p>
        </p:txBody>
      </p:sp>
      <p:sp>
        <p:nvSpPr>
          <p:cNvPr id="72707"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58DBDDDA-F5A1-8A46-A888-DCEDEC80F490}" type="slidenum">
              <a:rPr lang="en-GB" sz="1200">
                <a:solidFill>
                  <a:srgbClr val="000000"/>
                </a:solidFill>
                <a:latin typeface="Calibri" charset="0"/>
              </a:rPr>
              <a:pPr algn="r" eaLnBrk="1" hangingPunct="1">
                <a:buFont typeface="Calibri" charset="0"/>
                <a:buNone/>
              </a:pPr>
              <a:t>32</a:t>
            </a:fld>
            <a:endParaRPr lang="en-GB" sz="1200">
              <a:solidFill>
                <a:srgbClr val="000000"/>
              </a:solidFill>
              <a:latin typeface="Calibri" charset="0"/>
            </a:endParaRPr>
          </a:p>
        </p:txBody>
      </p:sp>
      <p:sp>
        <p:nvSpPr>
          <p:cNvPr id="72708"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360F044-E355-CB49-B8A3-41C6BDEA8C74}" type="slidenum">
              <a:rPr lang="en-GB" sz="1200">
                <a:solidFill>
                  <a:srgbClr val="000000"/>
                </a:solidFill>
                <a:latin typeface="Calibri" charset="0"/>
              </a:rPr>
              <a:pPr algn="r" eaLnBrk="1" hangingPunct="1">
                <a:lnSpc>
                  <a:spcPct val="95000"/>
                </a:lnSpc>
                <a:buSzPct val="45000"/>
                <a:buFont typeface="Wingdings" charset="0"/>
                <a:buNone/>
              </a:pPr>
              <a:t>32</a:t>
            </a:fld>
            <a:endParaRPr lang="en-GB" sz="1200">
              <a:solidFill>
                <a:srgbClr val="000000"/>
              </a:solidFill>
              <a:latin typeface="Calibri" charset="0"/>
            </a:endParaRPr>
          </a:p>
        </p:txBody>
      </p:sp>
      <p:sp>
        <p:nvSpPr>
          <p:cNvPr id="72709"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52CD2E4E-C86F-F440-9B16-23FF65138594}" type="slidenum">
              <a:rPr lang="en-GB" sz="1200">
                <a:solidFill>
                  <a:srgbClr val="000000"/>
                </a:solidFill>
                <a:latin typeface="Calibri" charset="0"/>
              </a:rPr>
              <a:pPr algn="r" eaLnBrk="1" hangingPunct="1">
                <a:lnSpc>
                  <a:spcPct val="95000"/>
                </a:lnSpc>
                <a:buSzPct val="45000"/>
                <a:buFont typeface="Wingdings" charset="0"/>
                <a:buNone/>
              </a:pPr>
              <a:t>32</a:t>
            </a:fld>
            <a:endParaRPr lang="en-GB" sz="1200">
              <a:solidFill>
                <a:srgbClr val="000000"/>
              </a:solidFill>
              <a:latin typeface="Calibri" charset="0"/>
            </a:endParaRPr>
          </a:p>
        </p:txBody>
      </p:sp>
      <p:sp>
        <p:nvSpPr>
          <p:cNvPr id="72710"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72711" name="Rectangle 5"/>
          <p:cNvSpPr>
            <a:spLocks noGrp="1" noChangeArrowheads="1"/>
          </p:cNvSpPr>
          <p:nvPr>
            <p:ph type="body"/>
          </p:nvPr>
        </p:nvSpPr>
        <p:spPr bwMode="auto">
          <a:xfrm>
            <a:off x="685800" y="4343400"/>
            <a:ext cx="5484813"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Le nouveau système ne serait pas forcément plus égalitaire: en calculant sur l’ensemble des années d’activités (alors qu’actuellement c’est sur les 25 meilleures années dans le privé et sur les 6 derniers mois dans le public), on favorise, en termes relatifs, ceux qui ont eu des carrières longues mais « plates », et cela défavorise ceux dont les revenus ont progressé durant la vie active.</a:t>
            </a:r>
          </a:p>
          <a:p>
            <a:pPr eaLnBrk="1" hangingPunct="1">
              <a:spcBef>
                <a:spcPct val="0"/>
              </a:spcBef>
            </a:pPr>
            <a:r>
              <a:rPr lang="fr-FR">
                <a:latin typeface="Times New Roman" charset="0"/>
              </a:rPr>
              <a:t>Il handicaperait lourdement ceux qui ont subi des périodes de chômage.</a:t>
            </a:r>
          </a:p>
          <a:p>
            <a:pPr eaLnBrk="1" hangingPunct="1"/>
            <a:endParaRPr lang="fr-FR">
              <a:latin typeface="Century Gothic" charset="0"/>
            </a:endParaRPr>
          </a:p>
          <a:p>
            <a:pPr eaLnBrk="1" hangingPunct="1"/>
            <a:endParaRPr lang="fr-FR">
              <a:latin typeface="Century Gothic" charset="0"/>
            </a:endParaRPr>
          </a:p>
          <a:p>
            <a:pPr eaLnBrk="1" hangingPunct="1"/>
            <a:r>
              <a:rPr lang="fr-FR">
                <a:latin typeface="Century Gothic" charset="0"/>
              </a:rPr>
              <a:t>Sur la question de la répartition des richesses, cela reprend ce qu’on peut développer dès la diapo 3: l’idée selon laquelle il faut « récupérer sa mise » est en fait un formidable instrument pour diminuer la part de socalisation des richesses que représente la retraite. En moyenne on estime qu’actuellement les retraités récupèrent environ 1,6 fois ce qu’ils ont versé. </a:t>
            </a:r>
          </a:p>
          <a:p>
            <a:pPr eaLnBrk="1" hangingPunct="1"/>
            <a:r>
              <a:rPr lang="fr-FR">
                <a:latin typeface="Century Gothic" charset="0"/>
              </a:rPr>
              <a:t>Or, les retraités n’ont-t-ils pas permis, par leur travail, que les richesses s’accroissent et que la société dans la quelle ils vivent ait donc désormais la capacité de prélever davantage sur les richesses produites?</a:t>
            </a:r>
          </a:p>
          <a:p>
            <a:pPr eaLnBrk="1" hangingPunct="1"/>
            <a:endParaRPr lang="fr-FR">
              <a:latin typeface="Century Gothic" charset="0"/>
            </a:endParaRPr>
          </a:p>
          <a:p>
            <a:pPr eaLnBrk="1" hangingPunct="1"/>
            <a:r>
              <a:rPr lang="fr-FR">
                <a:latin typeface="Century Gothic" charset="0"/>
              </a:rPr>
              <a:t>Avec les retraites par points, tout est individualisé et le risque est grand qu’il n’y ait plus de discussion politique sur l’</a:t>
            </a:r>
            <a:r>
              <a:rPr lang="fr-FR" altLang="ja-JP">
                <a:latin typeface="Century Gothic" charset="0"/>
              </a:rPr>
              <a:t>âge de la retraite, la durée de cotisation, ..etc. Or, les mouvements sociaux des 20 dernières années, s</a:t>
            </a:r>
            <a:r>
              <a:rPr lang="fr-FR">
                <a:latin typeface="Century Gothic" charset="0"/>
              </a:rPr>
              <a:t>’</a:t>
            </a:r>
            <a:r>
              <a:rPr lang="fr-FR" altLang="ja-JP">
                <a:latin typeface="Century Gothic" charset="0"/>
              </a:rPr>
              <a:t>ils n</a:t>
            </a:r>
            <a:r>
              <a:rPr lang="fr-FR">
                <a:latin typeface="Century Gothic" charset="0"/>
              </a:rPr>
              <a:t>’</a:t>
            </a:r>
            <a:r>
              <a:rPr lang="fr-FR" altLang="ja-JP">
                <a:latin typeface="Century Gothic" charset="0"/>
              </a:rPr>
              <a:t>ont pas réussi à bloquer les réformes, sont quand même parvenus à poser cette question du choix de société: financer une retraite à 60 ans « coûte » peut être plus cher quand il y a davantage de retraités, mais ce « coût » n</a:t>
            </a:r>
            <a:r>
              <a:rPr lang="fr-FR">
                <a:latin typeface="Century Gothic" charset="0"/>
              </a:rPr>
              <a:t>’</a:t>
            </a:r>
            <a:r>
              <a:rPr lang="fr-FR" altLang="ja-JP">
                <a:latin typeface="Century Gothic" charset="0"/>
              </a:rPr>
              <a:t>est-il pas finançable et n</a:t>
            </a:r>
            <a:r>
              <a:rPr lang="fr-FR">
                <a:latin typeface="Century Gothic" charset="0"/>
              </a:rPr>
              <a:t>’</a:t>
            </a:r>
            <a:r>
              <a:rPr lang="fr-FR" altLang="ja-JP">
                <a:latin typeface="Century Gothic" charset="0"/>
              </a:rPr>
              <a:t>est-il pas un bien social? Alors qu</a:t>
            </a:r>
            <a:r>
              <a:rPr lang="fr-FR">
                <a:latin typeface="Century Gothic" charset="0"/>
              </a:rPr>
              <a:t>’</a:t>
            </a:r>
            <a:r>
              <a:rPr lang="fr-FR" altLang="ja-JP">
                <a:latin typeface="Century Gothic" charset="0"/>
              </a:rPr>
              <a:t>un Français sur 3 aura plus de 60 ans en 2060, n</a:t>
            </a:r>
            <a:r>
              <a:rPr lang="fr-FR">
                <a:latin typeface="Century Gothic" charset="0"/>
              </a:rPr>
              <a:t>’</a:t>
            </a:r>
            <a:r>
              <a:rPr lang="fr-FR" altLang="ja-JP">
                <a:latin typeface="Century Gothic" charset="0"/>
              </a:rPr>
              <a:t>est-il pas légitime de consacrer une part plus importante du PIB à cette population qui a contribué à créer la richesse et qui y contribue encore, sous une autre forme, une fois à la retraite?</a:t>
            </a:r>
          </a:p>
          <a:p>
            <a:pPr eaLnBrk="1" hangingPunct="1"/>
            <a:endParaRPr lang="fr-FR">
              <a:latin typeface="Century 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B7B5D-7BEA-9141-8C26-2766161CE221}" type="slidenum">
              <a:rPr lang="fr-FR" sz="1200">
                <a:latin typeface="Calibri" charset="0"/>
              </a:rPr>
              <a:pPr eaLnBrk="1" hangingPunct="1"/>
              <a:t>33</a:t>
            </a:fld>
            <a:endParaRPr lang="fr-FR" sz="1200">
              <a:latin typeface="Calibri" charset="0"/>
            </a:endParaRPr>
          </a:p>
        </p:txBody>
      </p:sp>
      <p:sp>
        <p:nvSpPr>
          <p:cNvPr id="74755"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29134260-D2A1-184C-834D-EEF92804D793}" type="slidenum">
              <a:rPr lang="en-GB" sz="1200">
                <a:solidFill>
                  <a:srgbClr val="000000"/>
                </a:solidFill>
                <a:latin typeface="Calibri" charset="0"/>
              </a:rPr>
              <a:pPr algn="r" eaLnBrk="1" hangingPunct="1">
                <a:buFont typeface="Calibri" charset="0"/>
                <a:buNone/>
              </a:pPr>
              <a:t>33</a:t>
            </a:fld>
            <a:endParaRPr lang="en-GB" sz="1200">
              <a:solidFill>
                <a:srgbClr val="000000"/>
              </a:solidFill>
              <a:latin typeface="Calibri" charset="0"/>
            </a:endParaRPr>
          </a:p>
        </p:txBody>
      </p:sp>
      <p:sp>
        <p:nvSpPr>
          <p:cNvPr id="74756"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623E07A3-5026-6246-A94F-91BB30364BAD}" type="slidenum">
              <a:rPr lang="en-GB" sz="1200">
                <a:solidFill>
                  <a:srgbClr val="000000"/>
                </a:solidFill>
                <a:latin typeface="Calibri" charset="0"/>
              </a:rPr>
              <a:pPr algn="r" eaLnBrk="1" hangingPunct="1">
                <a:lnSpc>
                  <a:spcPct val="95000"/>
                </a:lnSpc>
                <a:buSzPct val="45000"/>
                <a:buFont typeface="Wingdings" charset="0"/>
                <a:buNone/>
              </a:pPr>
              <a:t>33</a:t>
            </a:fld>
            <a:endParaRPr lang="en-GB" sz="1200">
              <a:solidFill>
                <a:srgbClr val="000000"/>
              </a:solidFill>
              <a:latin typeface="Calibri" charset="0"/>
            </a:endParaRPr>
          </a:p>
        </p:txBody>
      </p:sp>
      <p:sp>
        <p:nvSpPr>
          <p:cNvPr id="74757"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410EA7DD-A23F-3B4C-BC87-93DD1DA384B2}" type="slidenum">
              <a:rPr lang="en-GB" sz="1200">
                <a:solidFill>
                  <a:srgbClr val="000000"/>
                </a:solidFill>
                <a:latin typeface="Calibri" charset="0"/>
              </a:rPr>
              <a:pPr algn="r" eaLnBrk="1" hangingPunct="1">
                <a:lnSpc>
                  <a:spcPct val="95000"/>
                </a:lnSpc>
                <a:buSzPct val="45000"/>
                <a:buFont typeface="Wingdings" charset="0"/>
                <a:buNone/>
              </a:pPr>
              <a:t>33</a:t>
            </a:fld>
            <a:endParaRPr lang="en-GB" sz="1200">
              <a:solidFill>
                <a:srgbClr val="000000"/>
              </a:solidFill>
              <a:latin typeface="Calibri" charset="0"/>
            </a:endParaRPr>
          </a:p>
        </p:txBody>
      </p:sp>
      <p:sp>
        <p:nvSpPr>
          <p:cNvPr id="74758"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74759" name="Rectangle 5"/>
          <p:cNvSpPr>
            <a:spLocks noGrp="1" noChangeArrowheads="1"/>
          </p:cNvSpPr>
          <p:nvPr>
            <p:ph type="body"/>
          </p:nvPr>
        </p:nvSpPr>
        <p:spPr bwMode="auto">
          <a:xfrm>
            <a:off x="685800" y="4343400"/>
            <a:ext cx="5484813"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Mettre l’accent sur les dangers d’un système par points ou comptes notionnels ne doit pas nous interdire de réfléchir aux défauts du système actuel: le système est en effet le résultat d’un empilement de réformes qui ont fait perdre de vue la justification des spécificités. </a:t>
            </a:r>
          </a:p>
          <a:p>
            <a:pPr eaLnBrk="1" hangingPunct="1">
              <a:spcBef>
                <a:spcPct val="0"/>
              </a:spcBef>
            </a:pPr>
            <a:endParaRPr lang="fr-FR">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200A9-3F08-6445-A706-8A69B14BBF33}" type="slidenum">
              <a:rPr lang="fr-FR" sz="1200">
                <a:latin typeface="Calibri" charset="0"/>
              </a:rPr>
              <a:pPr eaLnBrk="1" hangingPunct="1"/>
              <a:t>34</a:t>
            </a:fld>
            <a:endParaRPr lang="fr-FR" sz="1200">
              <a:latin typeface="Calibri" charset="0"/>
            </a:endParaRPr>
          </a:p>
        </p:txBody>
      </p:sp>
      <p:sp>
        <p:nvSpPr>
          <p:cNvPr id="76803" name="Rectangle 1"/>
          <p:cNvSpPr>
            <a:spLocks noGrp="1" noRot="1" noChangeAspect="1" noChangeArrowheads="1" noTextEdit="1"/>
          </p:cNvSpPr>
          <p:nvPr>
            <p:ph type="sldImg"/>
          </p:nvPr>
        </p:nvSpPr>
        <p:spPr bwMode="auto">
          <a:xfrm>
            <a:off x="1141413" y="685800"/>
            <a:ext cx="4573587" cy="343058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6804" name="Rectangle 2"/>
          <p:cNvSpPr>
            <a:spLocks noGrp="1" noChangeArrowheads="1"/>
          </p:cNvSpPr>
          <p:nvPr>
            <p:ph type="body" idx="1"/>
          </p:nvPr>
        </p:nvSpPr>
        <p:spPr bwMode="auto">
          <a:xfrm>
            <a:off x="685800" y="4343400"/>
            <a:ext cx="5484813" cy="403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Les bornes d’</a:t>
            </a:r>
            <a:r>
              <a:rPr lang="fr-FR" altLang="ja-JP">
                <a:latin typeface="Times New Roman" charset="0"/>
              </a:rPr>
              <a:t>âge disparaissent elles? Oui et non, d</a:t>
            </a:r>
            <a:r>
              <a:rPr lang="fr-FR">
                <a:latin typeface="Times New Roman" charset="0"/>
              </a:rPr>
              <a:t>’</a:t>
            </a:r>
            <a:r>
              <a:rPr lang="fr-FR" altLang="ja-JP">
                <a:latin typeface="Times New Roman" charset="0"/>
              </a:rPr>
              <a:t>abord la borne à 67 oui. Celle à 62 resterait l</a:t>
            </a:r>
            <a:r>
              <a:rPr lang="fr-FR">
                <a:latin typeface="Times New Roman" charset="0"/>
              </a:rPr>
              <a:t>’</a:t>
            </a:r>
            <a:r>
              <a:rPr lang="fr-FR" altLang="ja-JP">
                <a:latin typeface="Times New Roman" charset="0"/>
              </a:rPr>
              <a:t>ouverture des droits, mais devient encore plus théorique que depuis les réformes: par exemple aujourd</a:t>
            </a:r>
            <a:r>
              <a:rPr lang="fr-FR">
                <a:latin typeface="Times New Roman" charset="0"/>
              </a:rPr>
              <a:t>’</a:t>
            </a:r>
            <a:r>
              <a:rPr lang="fr-FR" altLang="ja-JP">
                <a:latin typeface="Times New Roman" charset="0"/>
              </a:rPr>
              <a:t>hui à 62 ans droit au mico, quid dans le nouveau régime? </a:t>
            </a:r>
          </a:p>
          <a:p>
            <a:pPr eaLnBrk="1" hangingPunct="1">
              <a:spcBef>
                <a:spcPct val="0"/>
              </a:spcBef>
            </a:pPr>
            <a:r>
              <a:rPr lang="fr-FR">
                <a:latin typeface="Times New Roman" charset="0"/>
              </a:rPr>
              <a:t>Auj, un salarié sur deux n’est plus en emploi (chômage, etc) au moment où liquide sa retraite, politique des entrerprises de se débarasser des vieux qui coutent plus cher et moins productifs.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A61EDC-F1C6-E74C-9E4E-3272CD00E771}" type="slidenum">
              <a:rPr lang="fr-FR" sz="1200">
                <a:latin typeface="Calibri" charset="0"/>
              </a:rPr>
              <a:pPr eaLnBrk="1" hangingPunct="1"/>
              <a:t>35</a:t>
            </a:fld>
            <a:endParaRPr lang="fr-FR" sz="1200">
              <a:latin typeface="Calibri" charset="0"/>
            </a:endParaRPr>
          </a:p>
        </p:txBody>
      </p:sp>
      <p:sp>
        <p:nvSpPr>
          <p:cNvPr id="78851" name="Rectangle 1"/>
          <p:cNvSpPr>
            <a:spLocks noGrp="1" noRot="1" noChangeAspect="1" noChangeArrowheads="1" noTextEdit="1"/>
          </p:cNvSpPr>
          <p:nvPr>
            <p:ph type="sldImg"/>
          </p:nvPr>
        </p:nvSpPr>
        <p:spPr bwMode="auto">
          <a:xfrm>
            <a:off x="1141413" y="685800"/>
            <a:ext cx="4573587" cy="343058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852" name="Rectangle 2"/>
          <p:cNvSpPr>
            <a:spLocks noGrp="1" noChangeArrowheads="1"/>
          </p:cNvSpPr>
          <p:nvPr>
            <p:ph type="body" idx="1"/>
          </p:nvPr>
        </p:nvSpPr>
        <p:spPr bwMode="auto">
          <a:xfrm>
            <a:off x="685800" y="4343400"/>
            <a:ext cx="5484813" cy="403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Illusion que la retraite est une forme d’épargne que le salarié retrouve au moment de partir en retraite.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CA0F18-360B-5645-9BAB-264DF92F3FEE}" type="slidenum">
              <a:rPr lang="fr-FR" sz="1200">
                <a:latin typeface="Calibri" charset="0"/>
              </a:rPr>
              <a:pPr eaLnBrk="1" hangingPunct="1"/>
              <a:t>3</a:t>
            </a:fld>
            <a:endParaRPr lang="fr-FR" sz="1200">
              <a:latin typeface="Calibri" charset="0"/>
            </a:endParaRPr>
          </a:p>
        </p:txBody>
      </p:sp>
      <p:sp>
        <p:nvSpPr>
          <p:cNvPr id="20483"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369A483F-BD5F-4140-83F1-CFC3D5F6B6F4}" type="slidenum">
              <a:rPr lang="en-GB" sz="1200">
                <a:solidFill>
                  <a:srgbClr val="000000"/>
                </a:solidFill>
                <a:latin typeface="Calibri" charset="0"/>
              </a:rPr>
              <a:pPr algn="r" eaLnBrk="1" hangingPunct="1">
                <a:buFont typeface="Calibri" charset="0"/>
                <a:buNone/>
              </a:pPr>
              <a:t>3</a:t>
            </a:fld>
            <a:endParaRPr lang="en-GB" sz="1200">
              <a:solidFill>
                <a:srgbClr val="000000"/>
              </a:solidFill>
              <a:latin typeface="Calibri" charset="0"/>
            </a:endParaRPr>
          </a:p>
        </p:txBody>
      </p:sp>
      <p:sp>
        <p:nvSpPr>
          <p:cNvPr id="20484"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C8BC36C-9202-904E-8393-1A9EF347E8D9}" type="slidenum">
              <a:rPr lang="en-GB" sz="1200">
                <a:solidFill>
                  <a:srgbClr val="000000"/>
                </a:solidFill>
                <a:latin typeface="Calibri" charset="0"/>
              </a:rPr>
              <a:pPr algn="r" eaLnBrk="1" hangingPunct="1">
                <a:lnSpc>
                  <a:spcPct val="95000"/>
                </a:lnSpc>
                <a:buSzPct val="45000"/>
                <a:buFont typeface="Wingdings" charset="0"/>
                <a:buNone/>
              </a:pPr>
              <a:t>3</a:t>
            </a:fld>
            <a:endParaRPr lang="en-GB" sz="1200">
              <a:solidFill>
                <a:srgbClr val="000000"/>
              </a:solidFill>
              <a:latin typeface="Calibri" charset="0"/>
            </a:endParaRPr>
          </a:p>
        </p:txBody>
      </p:sp>
      <p:sp>
        <p:nvSpPr>
          <p:cNvPr id="20485"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2AF46D1C-12E4-9941-80A3-C51EF522BD70}" type="slidenum">
              <a:rPr lang="en-GB" sz="1200">
                <a:solidFill>
                  <a:srgbClr val="000000"/>
                </a:solidFill>
                <a:latin typeface="Calibri" charset="0"/>
              </a:rPr>
              <a:pPr algn="r" eaLnBrk="1" hangingPunct="1">
                <a:lnSpc>
                  <a:spcPct val="95000"/>
                </a:lnSpc>
                <a:buSzPct val="45000"/>
                <a:buFont typeface="Wingdings" charset="0"/>
                <a:buNone/>
              </a:pPr>
              <a:t>3</a:t>
            </a:fld>
            <a:endParaRPr lang="en-GB" sz="1200">
              <a:solidFill>
                <a:srgbClr val="000000"/>
              </a:solidFill>
              <a:latin typeface="Calibri" charset="0"/>
            </a:endParaRPr>
          </a:p>
        </p:txBody>
      </p:sp>
      <p:sp>
        <p:nvSpPr>
          <p:cNvPr id="20486"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20487" name="Text Box 5"/>
          <p:cNvSpPr>
            <a:spLocks noGrp="1" noChangeArrowheads="1"/>
          </p:cNvSpPr>
          <p:nvPr>
            <p:ph type="body"/>
          </p:nvPr>
        </p:nvSpPr>
        <p:spPr bwMode="auto">
          <a:xfrm>
            <a:off x="765175" y="4343400"/>
            <a:ext cx="5402263" cy="289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ts val="450"/>
              </a:spcBef>
              <a:buFont typeface="Calibri"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Calibri" charset="0"/>
            </a:endParaRPr>
          </a:p>
          <a:p>
            <a:pPr eaLnBrk="1" hangingPunct="1">
              <a:spcBef>
                <a:spcPts val="450"/>
              </a:spcBef>
              <a:buFont typeface="Calibri"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Calibri" charset="0"/>
              </a:rPr>
              <a:t>Même principe que les comptes notionnels, pas plus de lisibilité puisque la valeur du point varie</a:t>
            </a:r>
          </a:p>
          <a:p>
            <a:pPr eaLnBrk="1" hangingPunct="1">
              <a:spcBef>
                <a:spcPts val="450"/>
              </a:spcBef>
              <a:buFont typeface="Calibri"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Calibri" charset="0"/>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Calibri" charset="0"/>
              </a:rPr>
              <a:t>Le problème de l’espérance de vie d’une génération n’est pas le même mais existe quand même: </a:t>
            </a:r>
            <a:r>
              <a:rPr lang="fr-FR">
                <a:latin typeface="Times New Roman" charset="0"/>
                <a:cs typeface="MS PGothic" charset="0"/>
              </a:rPr>
              <a:t>Pour qu</a:t>
            </a:r>
            <a:r>
              <a:rPr lang="ja-JP" altLang="fr-FR">
                <a:latin typeface="Times New Roman" charset="0"/>
                <a:cs typeface="MS PGothic" charset="0"/>
              </a:rPr>
              <a:t>’</a:t>
            </a:r>
            <a:r>
              <a:rPr lang="fr-FR" altLang="ja-JP">
                <a:latin typeface="Times New Roman" charset="0"/>
                <a:cs typeface="Times New Roman" charset="0"/>
              </a:rPr>
              <a:t>un euro cotisé donne le même droit pour tous, toutes générations confondues, il faudrait que la pension soit calculée en fonction de l</a:t>
            </a:r>
            <a:r>
              <a:rPr lang="ja-JP" altLang="fr-FR">
                <a:latin typeface="Times New Roman" charset="0"/>
                <a:cs typeface="MS PGothic" charset="0"/>
              </a:rPr>
              <a:t>’</a:t>
            </a:r>
            <a:r>
              <a:rPr lang="fr-FR" altLang="ja-JP">
                <a:latin typeface="Times New Roman" charset="0"/>
                <a:cs typeface="Times New Roman" charset="0"/>
              </a:rPr>
              <a:t>espérance de vie à la retraite et de surcroît de l</a:t>
            </a:r>
            <a:r>
              <a:rPr lang="ja-JP" altLang="fr-FR">
                <a:latin typeface="Times New Roman" charset="0"/>
                <a:cs typeface="MS PGothic" charset="0"/>
              </a:rPr>
              <a:t>’</a:t>
            </a:r>
            <a:r>
              <a:rPr lang="fr-FR" altLang="ja-JP">
                <a:latin typeface="Times New Roman" charset="0"/>
                <a:cs typeface="Times New Roman" charset="0"/>
              </a:rPr>
              <a:t>espérance individuelle. Tout le monde récupèrerait alors le montant de ses cotisations au cours de sa période de retraite.</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atin typeface="Times New Roman" charset="0"/>
                <a:cs typeface="Times New Roman" charset="0"/>
              </a:rPr>
              <a:t>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atin typeface="Times New Roman" charset="0"/>
                <a:cs typeface="Times New Roman" charset="0"/>
              </a:rPr>
              <a:t>Sauf qu</a:t>
            </a:r>
            <a:r>
              <a:rPr lang="ja-JP" altLang="fr-FR">
                <a:latin typeface="Times New Roman" charset="0"/>
                <a:cs typeface="MS PGothic" charset="0"/>
              </a:rPr>
              <a:t>’</a:t>
            </a:r>
            <a:r>
              <a:rPr lang="fr-FR" altLang="ja-JP">
                <a:latin typeface="Times New Roman" charset="0"/>
                <a:cs typeface="Times New Roman" charset="0"/>
              </a:rPr>
              <a:t>aucun organisme n</a:t>
            </a:r>
            <a:r>
              <a:rPr lang="ja-JP" altLang="fr-FR">
                <a:latin typeface="Times New Roman" charset="0"/>
                <a:cs typeface="MS PGothic" charset="0"/>
              </a:rPr>
              <a:t>’</a:t>
            </a:r>
            <a:r>
              <a:rPr lang="fr-FR" altLang="ja-JP">
                <a:latin typeface="Times New Roman" charset="0"/>
                <a:cs typeface="Times New Roman" charset="0"/>
              </a:rPr>
              <a:t>est capable de pronostiquer des espérances de vie individuelles. Les assureurs, grands spécialistes du calcul des rentes, se réfèrent donc à des espérances de vie moyenne par génération.</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atin typeface="Times New Roman" charset="0"/>
                <a:cs typeface="Times New Roman" charset="0"/>
              </a:rPr>
              <a:t>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atin typeface="Times New Roman" charset="0"/>
                <a:cs typeface="Times New Roman" charset="0"/>
              </a:rPr>
              <a:t>Auquel cas, toutes les personnes qui ont une espérance de vie inférieure à la moyenne seraient pénalisées car leur rente serait minorée par un calcul qui tient compte d</a:t>
            </a:r>
            <a:r>
              <a:rPr lang="ja-JP" altLang="fr-FR">
                <a:latin typeface="Times New Roman" charset="0"/>
                <a:cs typeface="MS PGothic" charset="0"/>
              </a:rPr>
              <a:t>’</a:t>
            </a:r>
            <a:r>
              <a:rPr lang="fr-FR" altLang="ja-JP">
                <a:latin typeface="Times New Roman" charset="0"/>
                <a:cs typeface="Times New Roman" charset="0"/>
              </a:rPr>
              <a:t>une espérance de vie supérieure à la leur.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atin typeface="Times New Roman" charset="0"/>
                <a:cs typeface="Times New Roman" charset="0"/>
              </a:rPr>
              <a:t>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atin typeface="Times New Roman" charset="0"/>
                <a:cs typeface="Times New Roman" charset="0"/>
              </a:rPr>
              <a:t>Et inversement, les personnes qui ont une espérance de vie supérieure à la moyenne seraient favorisées par un calcul qui majore leur rente en tenant compte d</a:t>
            </a:r>
            <a:r>
              <a:rPr lang="ja-JP" altLang="fr-FR">
                <a:latin typeface="Times New Roman" charset="0"/>
                <a:cs typeface="MS PGothic" charset="0"/>
              </a:rPr>
              <a:t>’</a:t>
            </a:r>
            <a:r>
              <a:rPr lang="fr-FR" altLang="ja-JP">
                <a:latin typeface="Times New Roman" charset="0"/>
                <a:cs typeface="Times New Roman" charset="0"/>
              </a:rPr>
              <a:t>une espérance de vie inférieure à la leur.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atin typeface="Times New Roman" charset="0"/>
                <a:cs typeface="Times New Roman" charset="0"/>
              </a:rPr>
              <a:t>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atin typeface="Times New Roman" charset="0"/>
                <a:cs typeface="Times New Roman" charset="0"/>
              </a:rPr>
              <a:t>Ce qui amène nombre de commentateurs à considérer que le système ferait des gagnants et des perdants. En conséquence, le principe d</a:t>
            </a:r>
            <a:r>
              <a:rPr lang="ja-JP" altLang="fr-FR">
                <a:latin typeface="Times New Roman" charset="0"/>
                <a:cs typeface="MS PGothic" charset="0"/>
              </a:rPr>
              <a:t>’</a:t>
            </a:r>
            <a:r>
              <a:rPr lang="fr-FR" altLang="ja-JP">
                <a:latin typeface="Times New Roman" charset="0"/>
                <a:cs typeface="Times New Roman" charset="0"/>
              </a:rPr>
              <a:t>égalité justifiant la proposition d</a:t>
            </a:r>
            <a:r>
              <a:rPr lang="ja-JP" altLang="fr-FR">
                <a:latin typeface="Times New Roman" charset="0"/>
                <a:cs typeface="MS PGothic" charset="0"/>
              </a:rPr>
              <a:t>’</a:t>
            </a:r>
            <a:r>
              <a:rPr lang="fr-FR" altLang="ja-JP">
                <a:latin typeface="Times New Roman" charset="0"/>
                <a:cs typeface="Times New Roman" charset="0"/>
              </a:rPr>
              <a:t>Emmanuel Macron ne pourrait être en aucun cas respecté, pour une raison toute simple : les individus n</a:t>
            </a:r>
            <a:r>
              <a:rPr lang="ja-JP" altLang="fr-FR">
                <a:latin typeface="Times New Roman" charset="0"/>
                <a:cs typeface="MS PGothic" charset="0"/>
              </a:rPr>
              <a:t>’</a:t>
            </a:r>
            <a:r>
              <a:rPr lang="fr-FR" altLang="ja-JP">
                <a:latin typeface="Times New Roman" charset="0"/>
                <a:cs typeface="Times New Roman" charset="0"/>
              </a:rPr>
              <a:t>ont pas tous la même espérance de vie. </a:t>
            </a:r>
          </a:p>
          <a:p>
            <a:pPr eaLnBrk="1" hangingPunct="1">
              <a:spcBef>
                <a:spcPts val="450"/>
              </a:spcBef>
              <a:buFont typeface="Calibri"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Calibri" charset="0"/>
            </a:endParaRPr>
          </a:p>
        </p:txBody>
      </p:sp>
      <p:sp>
        <p:nvSpPr>
          <p:cNvPr id="20488" name="Text Box 6"/>
          <p:cNvSpPr txBox="1">
            <a:spLocks noChangeArrowheads="1"/>
          </p:cNvSpPr>
          <p:nvPr/>
        </p:nvSpPr>
        <p:spPr bwMode="auto">
          <a:xfrm>
            <a:off x="3881438" y="868838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8575AB84-4490-884A-AB72-BE552B4A9A66}" type="slidenum">
              <a:rPr lang="en-GB" sz="1200">
                <a:solidFill>
                  <a:srgbClr val="000000"/>
                </a:solidFill>
                <a:latin typeface="Calibri" charset="0"/>
              </a:rPr>
              <a:pPr algn="r" eaLnBrk="1" hangingPunct="1">
                <a:lnSpc>
                  <a:spcPct val="95000"/>
                </a:lnSpc>
                <a:buSzPct val="45000"/>
                <a:buFont typeface="Wingdings" charset="0"/>
                <a:buNone/>
              </a:pPr>
              <a:t>3</a:t>
            </a:fld>
            <a:endParaRPr lang="en-GB" sz="1200">
              <a:solidFill>
                <a:srgbClr val="000000"/>
              </a:solidFill>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Espace réservé des commentaires 2"/>
          <p:cNvSpPr>
            <a:spLocks noGrp="1"/>
          </p:cNvSpPr>
          <p:nvPr>
            <p:ph type="body" idx="1"/>
          </p:nvPr>
        </p:nvSpPr>
        <p:spPr/>
        <p:txBody>
          <a:bodyPr>
            <a:normAutofit lnSpcReduction="10000"/>
          </a:bodyPr>
          <a:lstStyle/>
          <a:p>
            <a:pPr algn="just" eaLnBrk="1" hangingPunct="1">
              <a:lnSpc>
                <a:spcPct val="90000"/>
              </a:lnSpc>
              <a:defRPr/>
            </a:pPr>
            <a:r>
              <a:rPr lang="fr-FR" b="1" dirty="0" smtClean="0">
                <a:latin typeface="Times New Roman" charset="0"/>
                <a:ea typeface="MS PGothic" charset="0"/>
                <a:cs typeface="Times New Roman" charset="0"/>
              </a:rPr>
              <a:t>En l</a:t>
            </a:r>
            <a:r>
              <a:rPr lang="ja-JP" altLang="fr-FR" b="1" dirty="0" smtClean="0">
                <a:latin typeface="Times New Roman" charset="0"/>
                <a:ea typeface="MS PGothic" charset="0"/>
                <a:cs typeface="Times New Roman" charset="0"/>
              </a:rPr>
              <a:t>’</a:t>
            </a:r>
            <a:r>
              <a:rPr lang="fr-FR" altLang="ja-JP" b="1" dirty="0" smtClean="0">
                <a:latin typeface="Times New Roman" charset="0"/>
                <a:ea typeface="MS PGothic" charset="0"/>
                <a:cs typeface="Times New Roman" charset="0"/>
              </a:rPr>
              <a:t>état actuel de la législation</a:t>
            </a:r>
            <a:r>
              <a:rPr lang="fr-FR" altLang="ja-JP" dirty="0" smtClean="0">
                <a:latin typeface="Times New Roman" charset="0"/>
                <a:ea typeface="MS PGothic" charset="0"/>
                <a:cs typeface="Times New Roman" charset="0"/>
              </a:rPr>
              <a:t> (c</a:t>
            </a:r>
            <a:r>
              <a:rPr lang="ja-JP" altLang="fr-FR" dirty="0" smtClean="0">
                <a:latin typeface="Times New Roman" charset="0"/>
                <a:ea typeface="MS PGothic" charset="0"/>
                <a:cs typeface="Times New Roman" charset="0"/>
              </a:rPr>
              <a:t>’</a:t>
            </a:r>
            <a:r>
              <a:rPr lang="fr-FR" altLang="ja-JP" dirty="0" smtClean="0">
                <a:latin typeface="Times New Roman" charset="0"/>
                <a:ea typeface="MS PGothic" charset="0"/>
                <a:cs typeface="Times New Roman" charset="0"/>
              </a:rPr>
              <a:t>est-à-dire </a:t>
            </a:r>
            <a:r>
              <a:rPr lang="fr-FR" altLang="ja-JP" b="1" dirty="0" smtClean="0">
                <a:latin typeface="Times New Roman" charset="0"/>
                <a:ea typeface="MS PGothic" charset="0"/>
                <a:cs typeface="Times New Roman" charset="0"/>
              </a:rPr>
              <a:t>sans préjuger de ce qui se décidera en 2013 et dans les années qui suivront et qui risque, comme nous l</a:t>
            </a:r>
            <a:r>
              <a:rPr lang="ja-JP" altLang="fr-FR" b="1" dirty="0" smtClean="0">
                <a:latin typeface="Times New Roman" charset="0"/>
                <a:ea typeface="MS PGothic" charset="0"/>
                <a:cs typeface="Times New Roman" charset="0"/>
              </a:rPr>
              <a:t>’</a:t>
            </a:r>
            <a:r>
              <a:rPr lang="fr-FR" altLang="ja-JP" b="1" dirty="0" smtClean="0">
                <a:latin typeface="Times New Roman" charset="0"/>
                <a:ea typeface="MS PGothic" charset="0"/>
                <a:cs typeface="Times New Roman" charset="0"/>
              </a:rPr>
              <a:t>avons vu, d</a:t>
            </a:r>
            <a:r>
              <a:rPr lang="ja-JP" altLang="fr-FR" b="1" dirty="0" smtClean="0">
                <a:latin typeface="Times New Roman" charset="0"/>
                <a:ea typeface="MS PGothic" charset="0"/>
                <a:cs typeface="Times New Roman" charset="0"/>
              </a:rPr>
              <a:t>’</a:t>
            </a:r>
            <a:r>
              <a:rPr lang="fr-FR" altLang="ja-JP" b="1" dirty="0" smtClean="0">
                <a:latin typeface="Times New Roman" charset="0"/>
                <a:ea typeface="MS PGothic" charset="0"/>
                <a:cs typeface="Times New Roman" charset="0"/>
              </a:rPr>
              <a:t>aggraver encore sensiblement les choses) un salarié, entré dans la vie active à 22 ans et demi, ne pourra faire valoir son droit à retraite à taux plein </a:t>
            </a:r>
            <a:r>
              <a:rPr lang="fr-FR" altLang="ja-JP" b="1" dirty="0" err="1" smtClean="0">
                <a:latin typeface="Times New Roman" charset="0"/>
                <a:ea typeface="MS PGothic" charset="0"/>
                <a:cs typeface="Times New Roman" charset="0"/>
              </a:rPr>
              <a:t>qu</a:t>
            </a:r>
            <a:r>
              <a:rPr lang="ja-JP" altLang="fr-FR" b="1" dirty="0" smtClean="0">
                <a:latin typeface="Times New Roman" charset="0"/>
                <a:ea typeface="MS PGothic" charset="0"/>
                <a:cs typeface="Times New Roman" charset="0"/>
              </a:rPr>
              <a:t>’</a:t>
            </a:r>
            <a:r>
              <a:rPr lang="fr-FR" altLang="ja-JP" b="1" dirty="0" smtClean="0">
                <a:latin typeface="Times New Roman" charset="0"/>
                <a:ea typeface="MS PGothic" charset="0"/>
                <a:cs typeface="Times New Roman" charset="0"/>
              </a:rPr>
              <a:t>à l</a:t>
            </a:r>
            <a:r>
              <a:rPr lang="ja-JP" altLang="fr-FR" b="1" dirty="0" smtClean="0">
                <a:latin typeface="Times New Roman" charset="0"/>
                <a:ea typeface="MS PGothic" charset="0"/>
                <a:cs typeface="Times New Roman" charset="0"/>
              </a:rPr>
              <a:t>’</a:t>
            </a:r>
            <a:r>
              <a:rPr lang="fr-FR" altLang="ja-JP" b="1" dirty="0" smtClean="0">
                <a:latin typeface="Times New Roman" charset="0"/>
                <a:ea typeface="MS PGothic" charset="0"/>
                <a:cs typeface="Times New Roman" charset="0"/>
              </a:rPr>
              <a:t>âge de 64 ans et 3 mois. Il percevra alors</a:t>
            </a:r>
            <a:r>
              <a:rPr lang="fr-FR" altLang="ja-JP" dirty="0" smtClean="0">
                <a:latin typeface="Times New Roman" charset="0"/>
                <a:ea typeface="MS PGothic" charset="0"/>
                <a:cs typeface="Times New Roman" charset="0"/>
              </a:rPr>
              <a:t> s</a:t>
            </a:r>
            <a:r>
              <a:rPr lang="ja-JP" altLang="fr-FR" dirty="0" smtClean="0">
                <a:latin typeface="Times New Roman" charset="0"/>
                <a:ea typeface="MS PGothic" charset="0"/>
                <a:cs typeface="Times New Roman" charset="0"/>
              </a:rPr>
              <a:t>’</a:t>
            </a:r>
            <a:r>
              <a:rPr lang="fr-FR" altLang="ja-JP" dirty="0" smtClean="0">
                <a:latin typeface="Times New Roman" charset="0"/>
                <a:ea typeface="MS PGothic" charset="0"/>
                <a:cs typeface="Times New Roman" charset="0"/>
              </a:rPr>
              <a:t>il a effectué toute sa carrière dans le secteur privé </a:t>
            </a:r>
            <a:r>
              <a:rPr lang="fr-FR" altLang="ja-JP" b="1" dirty="0" smtClean="0">
                <a:latin typeface="Times New Roman" charset="0"/>
                <a:ea typeface="MS PGothic" charset="0"/>
                <a:cs typeface="Times New Roman" charset="0"/>
              </a:rPr>
              <a:t>une pension ne représentant plus que 45 à 55 % de son salaire d</a:t>
            </a:r>
            <a:r>
              <a:rPr lang="ja-JP" altLang="fr-FR" b="1" dirty="0" smtClean="0">
                <a:latin typeface="Times New Roman" charset="0"/>
                <a:ea typeface="MS PGothic" charset="0"/>
                <a:cs typeface="Times New Roman" charset="0"/>
              </a:rPr>
              <a:t>’</a:t>
            </a:r>
            <a:r>
              <a:rPr lang="fr-FR" altLang="ja-JP" b="1" dirty="0" smtClean="0">
                <a:latin typeface="Times New Roman" charset="0"/>
                <a:ea typeface="MS PGothic" charset="0"/>
                <a:cs typeface="Times New Roman" charset="0"/>
              </a:rPr>
              <a:t>activité dans le meilleur des cas.</a:t>
            </a:r>
          </a:p>
          <a:p>
            <a:pPr algn="just" eaLnBrk="1" hangingPunct="1">
              <a:lnSpc>
                <a:spcPct val="90000"/>
              </a:lnSpc>
              <a:defRPr/>
            </a:pPr>
            <a:r>
              <a:rPr lang="fr-FR" b="1" dirty="0" smtClean="0">
                <a:latin typeface="Times New Roman" charset="0"/>
                <a:ea typeface="MS PGothic" charset="0"/>
                <a:cs typeface="Times New Roman" charset="0"/>
              </a:rPr>
              <a:t>En faisant baisser les pensions, </a:t>
            </a:r>
          </a:p>
          <a:p>
            <a:pPr algn="just" eaLnBrk="1" hangingPunct="1">
              <a:lnSpc>
                <a:spcPct val="90000"/>
              </a:lnSpc>
              <a:defRPr/>
            </a:pPr>
            <a:r>
              <a:rPr lang="fr-FR" dirty="0" smtClean="0">
                <a:latin typeface="Times New Roman" charset="0"/>
                <a:ea typeface="MS PGothic" charset="0"/>
                <a:cs typeface="Times New Roman" charset="0"/>
              </a:rPr>
              <a:t>Pour éviter ce désastre, le gouvernement et le patronat nous invitent de manière insistante à recourir à l </a:t>
            </a:r>
            <a:r>
              <a:rPr lang="ja-JP" altLang="fr-FR" dirty="0" smtClean="0">
                <a:latin typeface="Times New Roman" charset="0"/>
                <a:ea typeface="MS PGothic" charset="0"/>
                <a:cs typeface="Times New Roman" charset="0"/>
              </a:rPr>
              <a:t>’</a:t>
            </a:r>
            <a:r>
              <a:rPr lang="fr-FR" altLang="ja-JP" dirty="0" smtClean="0">
                <a:latin typeface="Times New Roman" charset="0"/>
                <a:ea typeface="MS PGothic" charset="0"/>
                <a:cs typeface="Times New Roman" charset="0"/>
              </a:rPr>
              <a:t>épargne retraite individuelle et cela dès l</a:t>
            </a:r>
            <a:r>
              <a:rPr lang="ja-JP" altLang="fr-FR" dirty="0" smtClean="0">
                <a:latin typeface="Times New Roman" charset="0"/>
                <a:ea typeface="MS PGothic" charset="0"/>
                <a:cs typeface="Times New Roman" charset="0"/>
              </a:rPr>
              <a:t>’</a:t>
            </a:r>
            <a:r>
              <a:rPr lang="fr-FR" altLang="ja-JP" dirty="0" smtClean="0">
                <a:latin typeface="Times New Roman" charset="0"/>
                <a:ea typeface="MS PGothic" charset="0"/>
                <a:cs typeface="Times New Roman" charset="0"/>
              </a:rPr>
              <a:t>âge de 30 ans (car avant cet âge évidemment un tel recours serait pratiquement impossible faute de revenus suffisants).</a:t>
            </a:r>
          </a:p>
          <a:p>
            <a:pPr algn="just" eaLnBrk="1" hangingPunct="1">
              <a:lnSpc>
                <a:spcPct val="90000"/>
              </a:lnSpc>
              <a:defRPr/>
            </a:pPr>
            <a:endParaRPr lang="fr-FR" sz="700" dirty="0" smtClean="0">
              <a:latin typeface="Times New Roman" charset="0"/>
              <a:ea typeface="MS PGothic" charset="0"/>
              <a:cs typeface="Times New Roman" charset="0"/>
            </a:endParaRPr>
          </a:p>
          <a:p>
            <a:pPr algn="just" eaLnBrk="1" hangingPunct="1">
              <a:lnSpc>
                <a:spcPct val="90000"/>
              </a:lnSpc>
              <a:defRPr/>
            </a:pPr>
            <a:r>
              <a:rPr lang="fr-FR" b="1" dirty="0" smtClean="0">
                <a:latin typeface="Times New Roman" charset="0"/>
                <a:ea typeface="MS PGothic" charset="0"/>
                <a:cs typeface="Times New Roman" charset="0"/>
              </a:rPr>
              <a:t>Mais même à trente ans et sans tenir compte des risques de déperdition financière inhérents à tout système de retraite par capitalisation</a:t>
            </a:r>
            <a:r>
              <a:rPr lang="fr-FR" dirty="0" smtClean="0">
                <a:latin typeface="Times New Roman" charset="0"/>
                <a:ea typeface="MS PGothic" charset="0"/>
                <a:cs typeface="Times New Roman" charset="0"/>
              </a:rPr>
              <a:t>, risques qui, au demeurant, sont considérables (les crises financières à répétition des toutes dernières années notamment, en apportent la preuve), ce recours à la capitalisation resterait hors de portée de l</a:t>
            </a:r>
            <a:r>
              <a:rPr lang="ja-JP" altLang="fr-FR" dirty="0" smtClean="0">
                <a:latin typeface="Times New Roman" charset="0"/>
                <a:ea typeface="MS PGothic" charset="0"/>
                <a:cs typeface="Times New Roman" charset="0"/>
              </a:rPr>
              <a:t>’</a:t>
            </a:r>
            <a:r>
              <a:rPr lang="fr-FR" altLang="ja-JP" dirty="0" smtClean="0">
                <a:latin typeface="Times New Roman" charset="0"/>
                <a:ea typeface="MS PGothic" charset="0"/>
                <a:cs typeface="Times New Roman" charset="0"/>
              </a:rPr>
              <a:t>immense majorité des salariés dès lors que, </a:t>
            </a:r>
            <a:r>
              <a:rPr lang="fr-FR" altLang="ja-JP" b="1" dirty="0" smtClean="0">
                <a:latin typeface="Times New Roman" charset="0"/>
                <a:ea typeface="MS PGothic" charset="0"/>
                <a:cs typeface="Times New Roman" charset="0"/>
              </a:rPr>
              <a:t>selon la quasi-totalité des organismes spécialisés</a:t>
            </a:r>
            <a:r>
              <a:rPr lang="fr-FR" altLang="ja-JP" dirty="0" smtClean="0">
                <a:latin typeface="Times New Roman" charset="0"/>
                <a:ea typeface="MS PGothic" charset="0"/>
                <a:cs typeface="Times New Roman" charset="0"/>
              </a:rPr>
              <a:t> en matière d</a:t>
            </a:r>
            <a:r>
              <a:rPr lang="ja-JP" altLang="fr-FR" dirty="0" smtClean="0">
                <a:latin typeface="Times New Roman" charset="0"/>
                <a:ea typeface="MS PGothic" charset="0"/>
                <a:cs typeface="Times New Roman" charset="0"/>
              </a:rPr>
              <a:t>’</a:t>
            </a:r>
            <a:r>
              <a:rPr lang="fr-FR" altLang="ja-JP" dirty="0" smtClean="0">
                <a:latin typeface="Times New Roman" charset="0"/>
                <a:ea typeface="MS PGothic" charset="0"/>
                <a:cs typeface="Times New Roman" charset="0"/>
              </a:rPr>
              <a:t>épargne pour la retraite (FFSA, Observatoire de l</a:t>
            </a:r>
            <a:r>
              <a:rPr lang="ja-JP" altLang="fr-FR" dirty="0" smtClean="0">
                <a:latin typeface="Times New Roman" charset="0"/>
                <a:ea typeface="MS PGothic" charset="0"/>
                <a:cs typeface="Times New Roman" charset="0"/>
              </a:rPr>
              <a:t>’</a:t>
            </a:r>
            <a:r>
              <a:rPr lang="fr-FR" altLang="ja-JP" dirty="0" smtClean="0">
                <a:latin typeface="Times New Roman" charset="0"/>
                <a:ea typeface="MS PGothic" charset="0"/>
                <a:cs typeface="Times New Roman" charset="0"/>
              </a:rPr>
              <a:t>Epargne Européenne notamment), </a:t>
            </a:r>
            <a:r>
              <a:rPr lang="fr-FR" altLang="ja-JP" b="1" dirty="0" smtClean="0">
                <a:latin typeface="Times New Roman" charset="0"/>
                <a:ea typeface="MS PGothic" charset="0"/>
                <a:cs typeface="Times New Roman" charset="0"/>
              </a:rPr>
              <a:t>il faudrait pouvoir économiser un mois de salaire chaque année pendant 30 ans pour compenser une baisse de 10 points de taux de remplacement du salaire par la pension de retraite</a:t>
            </a:r>
            <a:r>
              <a:rPr lang="fr-FR" altLang="ja-JP" dirty="0" smtClean="0">
                <a:latin typeface="Times New Roman" charset="0"/>
                <a:ea typeface="MS PGothic" charset="0"/>
                <a:cs typeface="Times New Roman" charset="0"/>
              </a:rPr>
              <a:t>, autrement dit pour </a:t>
            </a:r>
            <a:r>
              <a:rPr lang="fr-FR" altLang="ja-JP" b="1" dirty="0" smtClean="0">
                <a:latin typeface="Times New Roman" charset="0"/>
                <a:ea typeface="MS PGothic" charset="0"/>
                <a:cs typeface="Times New Roman" charset="0"/>
              </a:rPr>
              <a:t>simplement espérer en rester à un taux de remplacement du salaire par la retraite de 55 à 65 %. Qui peut se le permettre ?</a:t>
            </a:r>
            <a:endParaRPr lang="fr-FR" b="1" dirty="0" smtClean="0">
              <a:latin typeface="Times New Roman" charset="0"/>
              <a:ea typeface="MS PGothic" charset="0"/>
              <a:cs typeface="Times New Roman" charset="0"/>
            </a:endParaRPr>
          </a:p>
          <a:p>
            <a:pPr>
              <a:defRPr/>
            </a:pPr>
            <a:endParaRPr lang="fr-FR" dirty="0"/>
          </a:p>
        </p:txBody>
      </p:sp>
      <p:sp>
        <p:nvSpPr>
          <p:cNvPr id="4" name="Espace réservé du numéro de diapositive 3"/>
          <p:cNvSpPr>
            <a:spLocks noGrp="1"/>
          </p:cNvSpPr>
          <p:nvPr>
            <p:ph type="sldNum" sz="quarter" idx="5"/>
          </p:nvPr>
        </p:nvSpPr>
        <p:spPr/>
        <p:txBody>
          <a:bodyPr/>
          <a:lstStyle/>
          <a:p>
            <a:pPr>
              <a:defRPr/>
            </a:pPr>
            <a:fld id="{EBF0EA17-EE1E-824F-A3FC-F27668FB6020}" type="slidenum">
              <a:rPr lang="fr-FR" smtClean="0"/>
              <a:pPr>
                <a:defRPr/>
              </a:pPr>
              <a:t>36</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2A7986-A93B-0F45-8C9C-813444B1F10B}" type="slidenum">
              <a:rPr lang="fr-FR" sz="1200">
                <a:latin typeface="Calibri" charset="0"/>
              </a:rPr>
              <a:pPr eaLnBrk="1" hangingPunct="1"/>
              <a:t>37</a:t>
            </a:fld>
            <a:endParaRPr lang="fr-FR" sz="1200">
              <a:latin typeface="Calibri" charset="0"/>
            </a:endParaRPr>
          </a:p>
        </p:txBody>
      </p:sp>
      <p:sp>
        <p:nvSpPr>
          <p:cNvPr id="82947"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D1830BC2-4FF2-3249-AD01-A64C9AA47EB3}" type="slidenum">
              <a:rPr lang="en-GB" sz="1200">
                <a:solidFill>
                  <a:srgbClr val="000000"/>
                </a:solidFill>
                <a:latin typeface="Calibri" charset="0"/>
              </a:rPr>
              <a:pPr algn="r" eaLnBrk="1" hangingPunct="1">
                <a:buFont typeface="Calibri" charset="0"/>
                <a:buNone/>
              </a:pPr>
              <a:t>37</a:t>
            </a:fld>
            <a:endParaRPr lang="en-GB" sz="1200">
              <a:solidFill>
                <a:srgbClr val="000000"/>
              </a:solidFill>
              <a:latin typeface="Calibri" charset="0"/>
            </a:endParaRPr>
          </a:p>
        </p:txBody>
      </p:sp>
      <p:sp>
        <p:nvSpPr>
          <p:cNvPr id="82948"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B6BC2E13-1C3C-0B43-9B52-90F402801D78}" type="slidenum">
              <a:rPr lang="en-GB" sz="1200">
                <a:solidFill>
                  <a:srgbClr val="000000"/>
                </a:solidFill>
                <a:latin typeface="Calibri" charset="0"/>
              </a:rPr>
              <a:pPr algn="r" eaLnBrk="1" hangingPunct="1">
                <a:lnSpc>
                  <a:spcPct val="95000"/>
                </a:lnSpc>
                <a:buSzPct val="45000"/>
                <a:buFont typeface="Wingdings" charset="0"/>
                <a:buNone/>
              </a:pPr>
              <a:t>37</a:t>
            </a:fld>
            <a:endParaRPr lang="en-GB" sz="1200">
              <a:solidFill>
                <a:srgbClr val="000000"/>
              </a:solidFill>
              <a:latin typeface="Calibri" charset="0"/>
            </a:endParaRPr>
          </a:p>
        </p:txBody>
      </p:sp>
      <p:sp>
        <p:nvSpPr>
          <p:cNvPr id="82949"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E2598504-8B13-3246-A640-07EE8AEB80DE}" type="slidenum">
              <a:rPr lang="en-GB" sz="1200">
                <a:solidFill>
                  <a:srgbClr val="000000"/>
                </a:solidFill>
                <a:latin typeface="Calibri" charset="0"/>
              </a:rPr>
              <a:pPr algn="r" eaLnBrk="1" hangingPunct="1">
                <a:lnSpc>
                  <a:spcPct val="95000"/>
                </a:lnSpc>
                <a:buSzPct val="45000"/>
                <a:buFont typeface="Wingdings" charset="0"/>
                <a:buNone/>
              </a:pPr>
              <a:t>37</a:t>
            </a:fld>
            <a:endParaRPr lang="en-GB" sz="1200">
              <a:solidFill>
                <a:srgbClr val="000000"/>
              </a:solidFill>
              <a:latin typeface="Calibri" charset="0"/>
            </a:endParaRPr>
          </a:p>
        </p:txBody>
      </p:sp>
      <p:sp>
        <p:nvSpPr>
          <p:cNvPr id="82950"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82951" name="Rectangle 5"/>
          <p:cNvSpPr>
            <a:spLocks noGrp="1" noChangeArrowheads="1"/>
          </p:cNvSpPr>
          <p:nvPr>
            <p:ph type="body"/>
          </p:nvPr>
        </p:nvSpPr>
        <p:spPr bwMode="auto">
          <a:xfrm>
            <a:off x="685800" y="4343400"/>
            <a:ext cx="5484813"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fr-FR">
              <a:latin typeface="Century Gothic" charset="0"/>
            </a:endParaRPr>
          </a:p>
          <a:p>
            <a:pPr eaLnBrk="1" hangingPunct="1"/>
            <a:r>
              <a:rPr lang="fr-FR">
                <a:latin typeface="Century Gothic" charset="0"/>
              </a:rPr>
              <a:t>Sur la distinction du « contributif » et du « non contributif » on distingue les dépenses qui sont directement proportionnées à l</a:t>
            </a:r>
            <a:r>
              <a:rPr lang="ja-JP" altLang="fr-FR">
                <a:latin typeface="Century Gothic" charset="0"/>
              </a:rPr>
              <a:t>’</a:t>
            </a:r>
            <a:r>
              <a:rPr lang="fr-FR" altLang="ja-JP">
                <a:latin typeface="Century Gothic" charset="0"/>
              </a:rPr>
              <a:t>effort de cotisation (</a:t>
            </a:r>
            <a:r>
              <a:rPr lang="fr-FR" altLang="ja-JP" b="1">
                <a:latin typeface="Century Gothic" charset="0"/>
              </a:rPr>
              <a:t>part dite contributive</a:t>
            </a:r>
            <a:r>
              <a:rPr lang="fr-FR" altLang="ja-JP">
                <a:latin typeface="Century Gothic" charset="0"/>
              </a:rPr>
              <a:t>) </a:t>
            </a:r>
          </a:p>
          <a:p>
            <a:pPr eaLnBrk="1" hangingPunct="1">
              <a:spcBef>
                <a:spcPct val="0"/>
              </a:spcBef>
              <a:buFont typeface="Wingdings 2" charset="0"/>
              <a:buNone/>
            </a:pPr>
            <a:r>
              <a:rPr lang="fr-FR">
                <a:latin typeface="Century Gothic" charset="0"/>
              </a:rPr>
              <a:t>des droits acquis sans contrepartie de cotisations ou non proportionnels aux cotisations acquittées (</a:t>
            </a:r>
            <a:r>
              <a:rPr lang="fr-FR" b="1">
                <a:latin typeface="Century Gothic" charset="0"/>
              </a:rPr>
              <a:t>part dite non contributive</a:t>
            </a:r>
            <a:r>
              <a:rPr lang="fr-FR">
                <a:latin typeface="Century Gothic" charset="0"/>
              </a:rPr>
              <a:t>). </a:t>
            </a:r>
          </a:p>
          <a:p>
            <a:pPr eaLnBrk="1" hangingPunct="1">
              <a:spcBef>
                <a:spcPct val="0"/>
              </a:spcBef>
              <a:buFont typeface="Wingdings 2" charset="0"/>
              <a:buNone/>
            </a:pPr>
            <a:r>
              <a:rPr lang="fr-FR">
                <a:latin typeface="Century Gothic" charset="0"/>
              </a:rPr>
              <a:t>Dans un système où c’est « l’euro cotisé » qui est la mesure de toute chose, comment prendre en compte les congés parentaux, périodes de chômage, </a:t>
            </a:r>
            <a:r>
              <a:rPr lang="mr-IN">
                <a:latin typeface="Century Gothic" charset="0"/>
              </a:rPr>
              <a:t>…</a:t>
            </a:r>
            <a:r>
              <a:rPr lang="fr-FR">
                <a:latin typeface="Century Gothic" charset="0"/>
              </a:rPr>
              <a:t>etc?</a:t>
            </a:r>
          </a:p>
          <a:p>
            <a:pPr eaLnBrk="1" hangingPunct="1">
              <a:spcBef>
                <a:spcPct val="0"/>
              </a:spcBef>
              <a:buFont typeface="Wingdings 2" charset="0"/>
              <a:buNone/>
            </a:pPr>
            <a:endParaRPr lang="fr-FR">
              <a:latin typeface="Century Gothic" charset="0"/>
            </a:endParaRPr>
          </a:p>
          <a:p>
            <a:pPr eaLnBrk="1" hangingPunct="1"/>
            <a:r>
              <a:rPr lang="fr-FR">
                <a:latin typeface="Century Gothic" charset="0"/>
              </a:rPr>
              <a:t>Pour comprendre les seuls mécanismes de solidarité dans le système de retraite, le COR distingue :</a:t>
            </a:r>
          </a:p>
          <a:p>
            <a:pPr eaLnBrk="1" hangingPunct="1">
              <a:buFont typeface="Wingdings 2" charset="0"/>
              <a:buNone/>
            </a:pPr>
            <a:r>
              <a:rPr lang="fr-FR">
                <a:latin typeface="Century Gothic" charset="0"/>
              </a:rPr>
              <a:t>- </a:t>
            </a:r>
            <a:r>
              <a:rPr lang="fr-FR" b="1">
                <a:latin typeface="Century Gothic" charset="0"/>
              </a:rPr>
              <a:t>des mécanismes explicites </a:t>
            </a:r>
            <a:r>
              <a:rPr lang="fr-FR">
                <a:latin typeface="Century Gothic" charset="0"/>
              </a:rPr>
              <a:t>qui correspondent à des prises en</a:t>
            </a:r>
          </a:p>
          <a:p>
            <a:pPr eaLnBrk="1" hangingPunct="1">
              <a:buFont typeface="Wingdings 2" charset="0"/>
              <a:buNone/>
            </a:pPr>
            <a:r>
              <a:rPr lang="fr-FR">
                <a:latin typeface="Century Gothic" charset="0"/>
              </a:rPr>
              <a:t>charges de cotisation ou au versement de prestations de solidarité </a:t>
            </a:r>
          </a:p>
          <a:p>
            <a:pPr eaLnBrk="1" hangingPunct="1">
              <a:buFont typeface="Wingdings 2" charset="0"/>
              <a:buNone/>
            </a:pPr>
            <a:r>
              <a:rPr lang="fr-FR">
                <a:latin typeface="Century Gothic" charset="0"/>
              </a:rPr>
              <a:t>- </a:t>
            </a:r>
            <a:r>
              <a:rPr lang="fr-FR" b="1">
                <a:latin typeface="Century Gothic" charset="0"/>
              </a:rPr>
              <a:t>les mécanismes implicites</a:t>
            </a:r>
            <a:r>
              <a:rPr lang="fr-FR">
                <a:latin typeface="Century Gothic" charset="0"/>
              </a:rPr>
              <a:t>, qui tiennent aux règles propres à</a:t>
            </a:r>
          </a:p>
          <a:p>
            <a:pPr eaLnBrk="1" hangingPunct="1">
              <a:buFont typeface="Wingdings 2" charset="0"/>
              <a:buNone/>
            </a:pPr>
            <a:r>
              <a:rPr lang="fr-FR">
                <a:latin typeface="Century Gothic" charset="0"/>
              </a:rPr>
              <a:t>chaque régime de liquidation des retraites et qui intègrent une dimension non-contributive ;</a:t>
            </a:r>
          </a:p>
          <a:p>
            <a:pPr eaLnBrk="1" hangingPunct="1">
              <a:buFont typeface="Wingdings 2" charset="0"/>
              <a:buNone/>
            </a:pPr>
            <a:endParaRPr lang="fr-FR">
              <a:latin typeface="Century Gothic" charset="0"/>
            </a:endParaRPr>
          </a:p>
          <a:p>
            <a:r>
              <a:rPr lang="fr-FR">
                <a:latin typeface="Calibri" charset="0"/>
              </a:rPr>
              <a:t>Auj, 12% reversion et 17% pour tous les dispositifs de solidarité, moitié familiaux et moitié chômage et maladie. Auj, 2 euros sur 3 sont cotisés pour du droit propre, dans le cadre de redistributions internes. Ex une carrière 25 ans + 15 ans chômage, 40 ans même salaire, même retraite or n’est pas comptabilisé dans les dépenses de solidarité</a:t>
            </a:r>
          </a:p>
          <a:p>
            <a:r>
              <a:rPr lang="fr-FR">
                <a:latin typeface="Calibri" charset="0"/>
              </a:rPr>
              <a:t>Les 150h de smic pour 1 trimestre, si on a un TP à 40% payé au smic on a ses 4 trimestres, or n’est pas de la solidarité, cela compense le TP contraint et les carrières hachées mais pas dans les dépenses de solidarité, or cela le devient dans un système par points, si on veut compenser le fait que 600 h de smic cotisées = peu, on devra remettre des points. </a:t>
            </a:r>
          </a:p>
          <a:p>
            <a:r>
              <a:rPr lang="fr-FR">
                <a:latin typeface="Calibri" charset="0"/>
              </a:rPr>
              <a:t> </a:t>
            </a:r>
          </a:p>
          <a:p>
            <a:r>
              <a:rPr lang="fr-FR">
                <a:latin typeface="Calibri" charset="0"/>
              </a:rPr>
              <a:t>En tous cas si on transcrit le régime actuel avec les mêmes mécanismes apparents pour la solidarité, en fait on aura une dégradation réelle.</a:t>
            </a:r>
          </a:p>
          <a:p>
            <a:r>
              <a:rPr lang="fr-FR">
                <a:latin typeface="Calibri" charset="0"/>
              </a:rPr>
              <a:t> </a:t>
            </a:r>
          </a:p>
          <a:p>
            <a:r>
              <a:rPr lang="fr-FR">
                <a:latin typeface="Calibri" charset="0"/>
              </a:rPr>
              <a:t>Question qui finance les dépenses de solidarité, auj en gros les cotisations. Selon eux, toutes les dépenses de solidarité peuvent venir d’ailleurs, ex la CSG. Et le nb de points attribués sera t il équivalent au salaire antérieur ? Forfaitaire ? Plus bas ? (chômage, maladie, maternité)</a:t>
            </a:r>
          </a:p>
          <a:p>
            <a:r>
              <a:rPr lang="fr-FR">
                <a:latin typeface="Calibri" charset="0"/>
              </a:rPr>
              <a:t> </a:t>
            </a:r>
          </a:p>
          <a:p>
            <a:pPr eaLnBrk="1" hangingPunct="1">
              <a:buFont typeface="Wingdings 2" charset="0"/>
              <a:buNone/>
            </a:pPr>
            <a:endParaRPr lang="fr-FR">
              <a:latin typeface="Century Gothic" charset="0"/>
            </a:endParaRPr>
          </a:p>
          <a:p>
            <a:pPr eaLnBrk="1" hangingPunct="1">
              <a:buFont typeface="Wingdings 2" charset="0"/>
              <a:buNone/>
            </a:pPr>
            <a:endParaRPr lang="fr-FR">
              <a:latin typeface="Century Gothic" charset="0"/>
            </a:endParaRPr>
          </a:p>
          <a:p>
            <a:pPr eaLnBrk="1" hangingPunct="1">
              <a:buFont typeface="Wingdings 2" charset="0"/>
              <a:buNone/>
            </a:pPr>
            <a:endParaRPr lang="fr-FR">
              <a:latin typeface="Century Gothic" charset="0"/>
            </a:endParaRPr>
          </a:p>
          <a:p>
            <a:pPr eaLnBrk="1" hangingPunct="1">
              <a:buFont typeface="Wingdings 2" charset="0"/>
              <a:buNone/>
            </a:pPr>
            <a:endParaRPr lang="fr-FR">
              <a:latin typeface="Century Gothic" charset="0"/>
            </a:endParaRPr>
          </a:p>
          <a:p>
            <a:pPr eaLnBrk="1" hangingPunct="1">
              <a:spcBef>
                <a:spcPct val="0"/>
              </a:spcBef>
            </a:pPr>
            <a:endParaRPr lang="fr-FR">
              <a:latin typeface="Times New Roman" charset="0"/>
            </a:endParaRPr>
          </a:p>
          <a:p>
            <a:pPr eaLnBrk="1" hangingPunct="1">
              <a:spcBef>
                <a:spcPct val="0"/>
              </a:spcBef>
            </a:pPr>
            <a:endParaRPr lang="fr-FR">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atin typeface="Calibri" charset="0"/>
              </a:rPr>
              <a:t>A partir de cette diapo, on quitte un peu le domaine des seuls comptes notionnels pour donner quelques éléments rapides sur le dossier des retraites en général</a:t>
            </a:r>
          </a:p>
        </p:txBody>
      </p:sp>
      <p:sp>
        <p:nvSpPr>
          <p:cNvPr id="849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A6F35E-FC45-2848-BB4C-E3DD1A12D288}" type="slidenum">
              <a:rPr lang="fr-FR" sz="1200">
                <a:latin typeface="Calibri" charset="0"/>
              </a:rPr>
              <a:pPr eaLnBrk="1" hangingPunct="1"/>
              <a:t>38</a:t>
            </a:fld>
            <a:endParaRPr lang="fr-FR" sz="12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870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8B89F2-3B9E-334D-A8E4-FAFF00B06812}" type="slidenum">
              <a:rPr lang="fr-FR" sz="1200">
                <a:latin typeface="Calibri" charset="0"/>
              </a:rPr>
              <a:pPr eaLnBrk="1" hangingPunct="1"/>
              <a:t>39</a:t>
            </a:fld>
            <a:endParaRPr lang="fr-FR" sz="12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890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E7FB6E-E2DE-2449-97F3-6BD2DDA4FF39}" type="slidenum">
              <a:rPr lang="fr-FR" sz="1200">
                <a:latin typeface="Calibri" charset="0"/>
              </a:rPr>
              <a:pPr eaLnBrk="1" hangingPunct="1"/>
              <a:t>40</a:t>
            </a:fld>
            <a:endParaRPr lang="fr-FR" sz="12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fr-FR">
                <a:latin typeface="Times New Roman" charset="0"/>
                <a:cs typeface="MS PGothic" charset="0"/>
              </a:rPr>
              <a:t>Pour résoudre ce problème de financement on peut agir soit sur l</a:t>
            </a:r>
            <a:r>
              <a:rPr lang="ja-JP" altLang="fr-FR">
                <a:latin typeface="Times New Roman" charset="0"/>
                <a:cs typeface="MS PGothic" charset="0"/>
              </a:rPr>
              <a:t>’</a:t>
            </a:r>
            <a:r>
              <a:rPr lang="fr-FR" altLang="ja-JP">
                <a:latin typeface="Times New Roman" charset="0"/>
                <a:cs typeface="Times New Roman" charset="0"/>
              </a:rPr>
              <a:t>âge de départ, soit sur le niveau moyen des pensions, soit sur les ressources.</a:t>
            </a:r>
          </a:p>
          <a:p>
            <a:pPr algn="just" eaLnBrk="1" hangingPunct="1">
              <a:spcBef>
                <a:spcPct val="0"/>
              </a:spcBef>
            </a:pPr>
            <a:endParaRPr lang="fr-FR">
              <a:latin typeface="Times New Roman" charset="0"/>
              <a:cs typeface="Times New Roman" charset="0"/>
            </a:endParaRPr>
          </a:p>
          <a:p>
            <a:pPr algn="just" eaLnBrk="1" hangingPunct="1">
              <a:spcBef>
                <a:spcPct val="0"/>
              </a:spcBef>
            </a:pPr>
            <a:r>
              <a:rPr lang="fr-FR">
                <a:latin typeface="Times New Roman" charset="0"/>
                <a:cs typeface="Times New Roman" charset="0"/>
              </a:rPr>
              <a:t>Le premier levier est le plus utilisé car il procure théoriquement à la fois des ressources supplémentaires (le salarié qui retarde son départ en retraite cotise plus longtemps) et des économies (le salarié qui retarde son départ en retraite ne perçoit pas de pension).</a:t>
            </a:r>
          </a:p>
          <a:p>
            <a:pPr algn="just" eaLnBrk="1" hangingPunct="1">
              <a:spcBef>
                <a:spcPct val="0"/>
              </a:spcBef>
            </a:pPr>
            <a:endParaRPr lang="fr-FR">
              <a:latin typeface="Times New Roman" charset="0"/>
              <a:cs typeface="Times New Roman" charset="0"/>
            </a:endParaRPr>
          </a:p>
          <a:p>
            <a:pPr algn="just" eaLnBrk="1" hangingPunct="1">
              <a:spcBef>
                <a:spcPct val="0"/>
              </a:spcBef>
            </a:pPr>
            <a:r>
              <a:rPr lang="fr-FR">
                <a:latin typeface="Times New Roman" charset="0"/>
                <a:cs typeface="Times New Roman" charset="0"/>
              </a:rPr>
              <a:t>On peut évidemment jouer sur l</a:t>
            </a:r>
            <a:r>
              <a:rPr lang="ja-JP" altLang="fr-FR">
                <a:latin typeface="Times New Roman" charset="0"/>
                <a:cs typeface="MS PGothic" charset="0"/>
              </a:rPr>
              <a:t>’</a:t>
            </a:r>
            <a:r>
              <a:rPr lang="fr-FR" altLang="ja-JP">
                <a:latin typeface="Times New Roman" charset="0"/>
                <a:cs typeface="Times New Roman" charset="0"/>
              </a:rPr>
              <a:t>un des trois leviers seulement ou sur deux de ces leviers ou sur les trois à la fois. Les réformes mises en œuvre depuis 1993, comme on l</a:t>
            </a:r>
            <a:r>
              <a:rPr lang="ja-JP" altLang="fr-FR">
                <a:latin typeface="Times New Roman" charset="0"/>
                <a:cs typeface="MS PGothic" charset="0"/>
              </a:rPr>
              <a:t>’</a:t>
            </a:r>
            <a:r>
              <a:rPr lang="fr-FR" altLang="ja-JP">
                <a:latin typeface="Times New Roman" charset="0"/>
                <a:cs typeface="Times New Roman" charset="0"/>
              </a:rPr>
              <a:t>a vu, ont à peu prés exclusivement joué sur les deux premiers leviers.</a:t>
            </a:r>
          </a:p>
          <a:p>
            <a:pPr algn="just" eaLnBrk="1" hangingPunct="1">
              <a:spcBef>
                <a:spcPct val="0"/>
              </a:spcBef>
            </a:pPr>
            <a:endParaRPr lang="fr-FR" altLang="ja-JP">
              <a:latin typeface="Times New Roman" charset="0"/>
              <a:cs typeface="Times New Roman" charset="0"/>
            </a:endParaRPr>
          </a:p>
          <a:p>
            <a:pPr algn="just" eaLnBrk="1" hangingPunct="1">
              <a:spcBef>
                <a:spcPct val="0"/>
              </a:spcBef>
            </a:pPr>
            <a:r>
              <a:rPr lang="fr-FR">
                <a:latin typeface="Times New Roman" charset="0"/>
                <a:cs typeface="Times New Roman" charset="0"/>
              </a:rPr>
              <a:t>A</a:t>
            </a:r>
            <a:r>
              <a:rPr lang="fr-FR" altLang="ja-JP">
                <a:latin typeface="Times New Roman" charset="0"/>
                <a:cs typeface="Times New Roman" charset="0"/>
              </a:rPr>
              <a:t>la lumière des travaux du Conseil d</a:t>
            </a:r>
            <a:r>
              <a:rPr lang="ja-JP" altLang="fr-FR">
                <a:latin typeface="Times New Roman" charset="0"/>
                <a:cs typeface="MS PGothic" charset="0"/>
              </a:rPr>
              <a:t>’</a:t>
            </a:r>
            <a:r>
              <a:rPr lang="fr-FR" altLang="ja-JP">
                <a:latin typeface="Times New Roman" charset="0"/>
                <a:cs typeface="Times New Roman" charset="0"/>
              </a:rPr>
              <a:t>Orientation des Retraites,il est parfaitement possible, à condition de le vouloir évidemment, de financer les retraites à l</a:t>
            </a:r>
            <a:r>
              <a:rPr lang="ja-JP" altLang="fr-FR">
                <a:latin typeface="Times New Roman" charset="0"/>
                <a:cs typeface="MS PGothic" charset="0"/>
              </a:rPr>
              <a:t>’</a:t>
            </a:r>
            <a:r>
              <a:rPr lang="fr-FR" altLang="ja-JP">
                <a:latin typeface="Times New Roman" charset="0"/>
                <a:cs typeface="Times New Roman" charset="0"/>
              </a:rPr>
              <a:t>horizon 2050, en augmentant les ressources, sans reculer l’âge du départ en retraite et sans baisser le niveau des pensions.</a:t>
            </a:r>
          </a:p>
          <a:p>
            <a:endParaRPr lang="fr-FR">
              <a:latin typeface="Calibri" charset="0"/>
            </a:endParaRPr>
          </a:p>
        </p:txBody>
      </p:sp>
      <p:sp>
        <p:nvSpPr>
          <p:cNvPr id="4" name="Espace réservé du numéro de diapositive 3"/>
          <p:cNvSpPr>
            <a:spLocks noGrp="1"/>
          </p:cNvSpPr>
          <p:nvPr>
            <p:ph type="sldNum" sz="quarter" idx="5"/>
          </p:nvPr>
        </p:nvSpPr>
        <p:spPr/>
        <p:txBody>
          <a:bodyPr/>
          <a:lstStyle/>
          <a:p>
            <a:pPr>
              <a:defRPr/>
            </a:pPr>
            <a:fld id="{A24AAC9D-B563-6E48-8B4E-97459AF4885A}" type="slidenum">
              <a:rPr lang="fr-FR" smtClean="0"/>
              <a:pPr>
                <a:defRPr/>
              </a:pPr>
              <a:t>41</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atin typeface="Calibri" charset="0"/>
              </a:rPr>
              <a:t>Financement : question de l’élargissement de l’assiette aux profits, fait débat dans le mouvement social car idée que les cotisations doivent être appuyées sur les salaires</a:t>
            </a:r>
          </a:p>
          <a:p>
            <a:pPr eaLnBrk="1" hangingPunct="1">
              <a:spcBef>
                <a:spcPct val="0"/>
              </a:spcBef>
            </a:pPr>
            <a:endParaRPr lang="fr-FR">
              <a:latin typeface="Calibri" charset="0"/>
            </a:endParaRPr>
          </a:p>
        </p:txBody>
      </p:sp>
      <p:sp>
        <p:nvSpPr>
          <p:cNvPr id="931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C2852E-7ED5-1E45-A49D-54317CB431DD}" type="slidenum">
              <a:rPr lang="fr-FR" sz="1200">
                <a:latin typeface="Calibri" charset="0"/>
              </a:rPr>
              <a:pPr eaLnBrk="1" hangingPunct="1"/>
              <a:t>42</a:t>
            </a:fld>
            <a:endParaRPr lang="fr-FR" sz="120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 name="Espace réservé du numéro de diapositive 3"/>
          <p:cNvSpPr>
            <a:spLocks noGrp="1"/>
          </p:cNvSpPr>
          <p:nvPr>
            <p:ph type="sldNum" sz="quarter" idx="5"/>
          </p:nvPr>
        </p:nvSpPr>
        <p:spPr/>
        <p:txBody>
          <a:bodyPr/>
          <a:lstStyle/>
          <a:p>
            <a:pPr>
              <a:defRPr/>
            </a:pPr>
            <a:fld id="{AA559FEF-B4F8-9046-9E72-7F65FD9AC2CC}" type="slidenum">
              <a:rPr lang="fr-FR" smtClean="0"/>
              <a:pPr>
                <a:defRPr/>
              </a:pPr>
              <a:t>43</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972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B38099-8777-B142-8749-3B596DA047BD}" type="slidenum">
              <a:rPr lang="fr-FR" sz="1200">
                <a:latin typeface="Calibri" charset="0"/>
              </a:rPr>
              <a:pPr eaLnBrk="1" hangingPunct="1"/>
              <a:t>44</a:t>
            </a:fld>
            <a:endParaRPr lang="fr-FR" sz="120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rPr>
              <a:t>Un pays se grandit en favorisant l’élévation du niveau de qualification de sa population, et donc par exemple prise en compte des années d’études</a:t>
            </a:r>
          </a:p>
          <a:p>
            <a:endParaRPr lang="fr-FR">
              <a:latin typeface="Calibri" charset="0"/>
            </a:endParaRPr>
          </a:p>
        </p:txBody>
      </p:sp>
      <p:sp>
        <p:nvSpPr>
          <p:cNvPr id="4" name="Espace réservé du numéro de diapositive 3"/>
          <p:cNvSpPr>
            <a:spLocks noGrp="1"/>
          </p:cNvSpPr>
          <p:nvPr>
            <p:ph type="sldNum" sz="quarter" idx="5"/>
          </p:nvPr>
        </p:nvSpPr>
        <p:spPr/>
        <p:txBody>
          <a:bodyPr/>
          <a:lstStyle/>
          <a:p>
            <a:pPr>
              <a:defRPr/>
            </a:pPr>
            <a:fld id="{CBE547F4-DBBE-844E-A498-DD6985A2BBB3}" type="slidenum">
              <a:rPr lang="fr-FR" smtClean="0"/>
              <a:pPr>
                <a:defRPr/>
              </a:pPr>
              <a:t>45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Espace réservé des commentaires 2"/>
          <p:cNvSpPr>
            <a:spLocks noGrp="1"/>
          </p:cNvSpPr>
          <p:nvPr>
            <p:ph type="body" idx="1"/>
          </p:nvPr>
        </p:nvSpPr>
        <p:spPr/>
        <p:txBody>
          <a:bodyPr>
            <a:normAutofit fontScale="92500" lnSpcReduction="20000"/>
          </a:bodyPr>
          <a:lstStyle/>
          <a:p>
            <a:pPr lvl="1">
              <a:buFont typeface="Wingdings" charset="0"/>
              <a:buChar char="Ø"/>
              <a:defRPr/>
            </a:pPr>
            <a:r>
              <a:rPr lang="fr-FR" sz="2000" dirty="0" smtClean="0">
                <a:latin typeface="Arial" charset="0"/>
                <a:ea typeface="MS PGothic" charset="0"/>
              </a:rPr>
              <a:t>Abandon de l’obligation de résultats au profit d’une obligation de moyens : plus de garantie de continuité du niveau de vie: question du taux de remplacement</a:t>
            </a:r>
          </a:p>
          <a:p>
            <a:pPr>
              <a:defRPr/>
            </a:pPr>
            <a:endParaRPr lang="fr-FR" dirty="0" smtClean="0">
              <a:latin typeface="Calibri" charset="0"/>
            </a:endParaRPr>
          </a:p>
          <a:p>
            <a:pPr>
              <a:defRPr/>
            </a:pPr>
            <a:r>
              <a:rPr lang="fr-FR" dirty="0" smtClean="0">
                <a:latin typeface="Calibri" charset="0"/>
              </a:rPr>
              <a:t>Aujourd’hui système par répartition </a:t>
            </a:r>
            <a:r>
              <a:rPr lang="fr-FR" b="1" dirty="0" smtClean="0">
                <a:latin typeface="Calibri" charset="0"/>
              </a:rPr>
              <a:t>à prestations définies </a:t>
            </a:r>
            <a:r>
              <a:rPr lang="fr-FR" dirty="0" smtClean="0">
                <a:latin typeface="Calibri" charset="0"/>
              </a:rPr>
              <a:t>(on se constitue des droits), avec un  système « par points » ou « notionnel » on passerait à un système à </a:t>
            </a:r>
            <a:r>
              <a:rPr lang="fr-FR" b="1" dirty="0" smtClean="0">
                <a:latin typeface="Calibri" charset="0"/>
              </a:rPr>
              <a:t>cotisations définies, </a:t>
            </a:r>
            <a:r>
              <a:rPr lang="fr-FR" dirty="0" smtClean="0">
                <a:latin typeface="Calibri" charset="0"/>
              </a:rPr>
              <a:t>on sait ce qu’on cotise mais on ne sait pas ce qu’on va toucher: le grand problème à dénoncer.</a:t>
            </a:r>
          </a:p>
          <a:p>
            <a:pPr lvl="1">
              <a:buFont typeface="Wingdings" charset="0"/>
              <a:buChar char="Ø"/>
              <a:defRPr/>
            </a:pPr>
            <a:endParaRPr lang="fr-FR" sz="2000" dirty="0" smtClean="0">
              <a:latin typeface="Arial" charset="0"/>
              <a:ea typeface="MS PGothic" charset="0"/>
            </a:endParaRPr>
          </a:p>
          <a:p>
            <a:pPr lvl="1">
              <a:buFont typeface="Wingdings" charset="0"/>
              <a:buChar char="Ø"/>
              <a:defRPr/>
            </a:pPr>
            <a:endParaRPr lang="fr-FR" sz="2000" dirty="0" smtClean="0">
              <a:latin typeface="Arial" charset="0"/>
              <a:ea typeface="MS PGothic" charset="0"/>
            </a:endParaRPr>
          </a:p>
          <a:p>
            <a:pPr lvl="1">
              <a:buFont typeface="Wingdings" charset="0"/>
              <a:buChar char="Ø"/>
              <a:defRPr/>
            </a:pPr>
            <a:r>
              <a:rPr lang="fr-FR" sz="2000" dirty="0" smtClean="0">
                <a:latin typeface="Arial" charset="0"/>
                <a:ea typeface="MS PGothic" charset="0"/>
              </a:rPr>
              <a:t>Fin de la répartition « à prestations définies » au profit d’un système, certes par répartition, mais « </a:t>
            </a:r>
            <a:r>
              <a:rPr lang="fr-FR" sz="2000" b="1" dirty="0" smtClean="0">
                <a:solidFill>
                  <a:srgbClr val="FF0000"/>
                </a:solidFill>
                <a:latin typeface="Arial" charset="0"/>
                <a:ea typeface="MS PGothic" charset="0"/>
              </a:rPr>
              <a:t>à cotisations définies</a:t>
            </a:r>
            <a:r>
              <a:rPr lang="fr-FR" sz="2000" dirty="0" smtClean="0">
                <a:latin typeface="Arial" charset="0"/>
                <a:ea typeface="MS PGothic" charset="0"/>
              </a:rPr>
              <a:t> »</a:t>
            </a:r>
          </a:p>
          <a:p>
            <a:pPr lvl="1">
              <a:buFont typeface="Wingdings" charset="0"/>
              <a:buChar char="Ø"/>
              <a:defRPr/>
            </a:pPr>
            <a:r>
              <a:rPr lang="fr-FR" sz="2000" b="1" dirty="0" smtClean="0">
                <a:latin typeface="Calibri" charset="0"/>
              </a:rPr>
              <a:t>Pour le dire encore autrement, on passerait d’un système où le niveau des retraites est garanti a priori (ce qui ne veut pas dire qu’il est financé, mais justement la nation doit alors rechercher les financements pour payer les retraites, sur les financements voir à la fin de ce diaporama) à un système où seul le niveau des recettes est fixé. Ce qui revient à faire porter tous les risques liés aux changements de contexte économique aux futurs retraités.</a:t>
            </a:r>
          </a:p>
          <a:p>
            <a:pPr lvl="1">
              <a:buFont typeface="Wingdings" charset="0"/>
              <a:buChar char="Ø"/>
              <a:defRPr/>
            </a:pPr>
            <a:endParaRPr lang="fr-FR" sz="2000" dirty="0" smtClean="0">
              <a:latin typeface="Arial" charset="0"/>
              <a:ea typeface="MS PGothic" charset="0"/>
            </a:endParaRPr>
          </a:p>
          <a:p>
            <a:pPr lvl="1">
              <a:buFont typeface="Wingdings" charset="0"/>
              <a:buChar char="Ø"/>
              <a:defRPr/>
            </a:pPr>
            <a:endParaRPr lang="fr-FR" sz="2000" dirty="0" smtClean="0">
              <a:latin typeface="Arial" charset="0"/>
              <a:ea typeface="MS PGothic" charset="0"/>
            </a:endParaRPr>
          </a:p>
          <a:p>
            <a:pPr lvl="1">
              <a:buFont typeface="Wingdings" charset="0"/>
              <a:buChar char="Ø"/>
              <a:defRPr/>
            </a:pPr>
            <a:r>
              <a:rPr lang="fr-FR" sz="2000" dirty="0" smtClean="0">
                <a:latin typeface="Arial" charset="0"/>
                <a:ea typeface="MS PGothic" charset="0"/>
              </a:rPr>
              <a:t>Les comptes notionnels suédois comme source d’inspiration même si désormais penche plus pour les points</a:t>
            </a:r>
          </a:p>
          <a:p>
            <a:pPr lvl="1">
              <a:buFont typeface="Wingdings" charset="0"/>
              <a:buNone/>
              <a:defRPr/>
            </a:pPr>
            <a:endParaRPr lang="fr-FR" sz="2000" dirty="0" smtClean="0">
              <a:latin typeface="Arial" charset="0"/>
              <a:ea typeface="MS PGothic" charset="0"/>
            </a:endParaRPr>
          </a:p>
          <a:p>
            <a:pPr lvl="1">
              <a:buFont typeface="Wingdings" charset="0"/>
              <a:buChar char="Ø"/>
              <a:defRPr/>
            </a:pPr>
            <a:r>
              <a:rPr lang="fr-FR" sz="2000" dirty="0" smtClean="0">
                <a:latin typeface="Arial" charset="0"/>
                <a:ea typeface="MS PGothic" charset="0"/>
              </a:rPr>
              <a:t>Vraisemblable création d’un « pilier » en </a:t>
            </a:r>
            <a:r>
              <a:rPr lang="fr-FR" sz="2000" b="1" dirty="0" smtClean="0">
                <a:solidFill>
                  <a:srgbClr val="FF0000"/>
                </a:solidFill>
                <a:latin typeface="Arial" charset="0"/>
                <a:ea typeface="MS PGothic" charset="0"/>
              </a:rPr>
              <a:t>capitalisation obligatoire</a:t>
            </a:r>
            <a:r>
              <a:rPr lang="fr-FR" sz="2000" b="1" dirty="0" smtClean="0">
                <a:latin typeface="Arial" charset="0"/>
                <a:ea typeface="MS PGothic" charset="0"/>
              </a:rPr>
              <a:t>, </a:t>
            </a:r>
            <a:r>
              <a:rPr lang="fr-FR" sz="2000" dirty="0" smtClean="0">
                <a:latin typeface="Arial" charset="0"/>
                <a:ea typeface="MS PGothic" charset="0"/>
              </a:rPr>
              <a:t>«à cotisations définies»</a:t>
            </a:r>
            <a:endParaRPr lang="fr-FR" sz="2000" b="1" dirty="0" smtClean="0">
              <a:solidFill>
                <a:srgbClr val="FF0000"/>
              </a:solidFill>
              <a:latin typeface="Arial" charset="0"/>
              <a:ea typeface="MS PGothic" charset="0"/>
            </a:endParaRPr>
          </a:p>
          <a:p>
            <a:pPr>
              <a:defRPr/>
            </a:pPr>
            <a:endParaRPr lang="fr-FR" dirty="0"/>
          </a:p>
        </p:txBody>
      </p:sp>
      <p:sp>
        <p:nvSpPr>
          <p:cNvPr id="4" name="Espace réservé du numéro de diapositive 3"/>
          <p:cNvSpPr>
            <a:spLocks noGrp="1"/>
          </p:cNvSpPr>
          <p:nvPr>
            <p:ph type="sldNum" sz="quarter" idx="5"/>
          </p:nvPr>
        </p:nvSpPr>
        <p:spPr/>
        <p:txBody>
          <a:bodyPr/>
          <a:lstStyle/>
          <a:p>
            <a:pPr>
              <a:defRPr/>
            </a:pPr>
            <a:fld id="{12F372DD-FFD3-0F4D-A7BF-F73C9CD88D92}"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F6077F-7F15-004E-B4AC-AEEDF3930C9B}" type="slidenum">
              <a:rPr lang="fr-FR" sz="1200">
                <a:latin typeface="Calibri" charset="0"/>
              </a:rPr>
              <a:pPr eaLnBrk="1" hangingPunct="1"/>
              <a:t>5</a:t>
            </a:fld>
            <a:endParaRPr lang="fr-FR" sz="1200">
              <a:latin typeface="Calibri" charset="0"/>
            </a:endParaRPr>
          </a:p>
        </p:txBody>
      </p:sp>
      <p:sp>
        <p:nvSpPr>
          <p:cNvPr id="28675" name="Rectangle 1"/>
          <p:cNvSpPr>
            <a:spLocks noGrp="1" noRot="1" noChangeAspect="1" noChangeArrowheads="1" noTextEdit="1"/>
          </p:cNvSpPr>
          <p:nvPr>
            <p:ph type="sldImg"/>
          </p:nvPr>
        </p:nvSpPr>
        <p:spPr bwMode="auto">
          <a:xfrm>
            <a:off x="1141413" y="685800"/>
            <a:ext cx="4573587" cy="343058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676" name="Rectangle 2"/>
          <p:cNvSpPr>
            <a:spLocks noGrp="1" noChangeArrowheads="1"/>
          </p:cNvSpPr>
          <p:nvPr>
            <p:ph type="body" idx="1"/>
          </p:nvPr>
        </p:nvSpPr>
        <p:spPr bwMode="auto">
          <a:xfrm>
            <a:off x="685800" y="4343400"/>
            <a:ext cx="5484813" cy="403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Les carrières des fonctionnaires sont linéaires : la prise en compte de points</a:t>
            </a:r>
          </a:p>
          <a:p>
            <a:pPr eaLnBrk="1" hangingPunct="1">
              <a:spcBef>
                <a:spcPct val="0"/>
              </a:spcBef>
            </a:pPr>
            <a:r>
              <a:rPr lang="fr-FR">
                <a:latin typeface="Times New Roman" charset="0"/>
              </a:rPr>
              <a:t>sur l’ensemble de la carrière reviendrait à prendre en compte le salaire moyen de </a:t>
            </a:r>
          </a:p>
          <a:p>
            <a:pPr eaLnBrk="1" hangingPunct="1">
              <a:spcBef>
                <a:spcPct val="0"/>
              </a:spcBef>
            </a:pPr>
            <a:r>
              <a:rPr lang="fr-FR">
                <a:latin typeface="Times New Roman" charset="0"/>
              </a:rPr>
              <a:t>toute une carrière et risquerait de se traduire par une forte baisse des pensions</a:t>
            </a:r>
          </a:p>
          <a:p>
            <a:pPr eaLnBrk="1" hangingPunct="1">
              <a:spcBef>
                <a:spcPct val="0"/>
              </a:spcBef>
            </a:pPr>
            <a:endParaRPr lang="fr-FR">
              <a:latin typeface="Times New Roman" charset="0"/>
            </a:endParaRPr>
          </a:p>
          <a:p>
            <a:pPr eaLnBrk="1" hangingPunct="1">
              <a:spcBef>
                <a:spcPct val="0"/>
              </a:spcBef>
            </a:pPr>
            <a:r>
              <a:rPr lang="fr-FR">
                <a:latin typeface="Times New Roman" charset="0"/>
              </a:rPr>
              <a:t>Plus fondamentalement, s’attaquer à la notion de carrière, c’est revenir sur toute une conception de la Fonction Publique. Parce qu’il est au service de l’intérêt général, le fonctionnaire ne doit pas avoir à « négocier » son augmentation de salaire auprès de son supérieur hiérarchique, c’est là la raison de son droit à une carrière.</a:t>
            </a:r>
          </a:p>
          <a:p>
            <a:pPr eaLnBrk="1" hangingPunct="1">
              <a:spcBef>
                <a:spcPct val="0"/>
              </a:spcBef>
            </a:pPr>
            <a:endParaRPr lang="fr-FR">
              <a:latin typeface="Times New Roman" charset="0"/>
            </a:endParaRPr>
          </a:p>
          <a:p>
            <a:pPr eaLnBrk="1" hangingPunct="1">
              <a:spcBef>
                <a:spcPct val="0"/>
              </a:spcBef>
            </a:pPr>
            <a:r>
              <a:rPr lang="fr-FR">
                <a:latin typeface="Times New Roman" charset="0"/>
              </a:rPr>
              <a:t>Les changements de grade se font en seconde partie de carrière et permettent d’accéder à</a:t>
            </a:r>
          </a:p>
          <a:p>
            <a:pPr eaLnBrk="1" hangingPunct="1">
              <a:spcBef>
                <a:spcPct val="0"/>
              </a:spcBef>
            </a:pPr>
            <a:r>
              <a:rPr lang="fr-FR">
                <a:latin typeface="Times New Roman" charset="0"/>
              </a:rPr>
              <a:t> des indices plus élevées : d’où l’intérêt de conserver la référence aux 6 derniers mois</a:t>
            </a:r>
          </a:p>
          <a:p>
            <a:pPr eaLnBrk="1" hangingPunct="1">
              <a:spcBef>
                <a:spcPct val="0"/>
              </a:spcBef>
            </a:pPr>
            <a:r>
              <a:rPr lang="fr-FR">
                <a:latin typeface="Times New Roman" charset="0"/>
              </a:rPr>
              <a:t>Les carrières sont à qualification égale et diplôme égal moins bien rémunérées dans l</a:t>
            </a:r>
          </a:p>
          <a:p>
            <a:pPr eaLnBrk="1" hangingPunct="1">
              <a:spcBef>
                <a:spcPct val="0"/>
              </a:spcBef>
            </a:pPr>
            <a:r>
              <a:rPr lang="fr-FR">
                <a:latin typeface="Times New Roman" charset="0"/>
              </a:rPr>
              <a:t>e secteur public</a:t>
            </a:r>
          </a:p>
          <a:p>
            <a:pPr eaLnBrk="1" hangingPunct="1">
              <a:spcBef>
                <a:spcPct val="0"/>
              </a:spcBef>
            </a:pPr>
            <a:r>
              <a:rPr lang="fr-FR">
                <a:latin typeface="Times New Roman" charset="0"/>
              </a:rPr>
              <a:t>Les carrières dans le privé ne sont pas linéaires car il peut y avoir changement </a:t>
            </a:r>
          </a:p>
          <a:p>
            <a:pPr eaLnBrk="1" hangingPunct="1">
              <a:spcBef>
                <a:spcPct val="0"/>
              </a:spcBef>
            </a:pPr>
            <a:r>
              <a:rPr lang="fr-FR">
                <a:latin typeface="Times New Roman" charset="0"/>
              </a:rPr>
              <a:t>d’employeur ou d’emploi occupé : il serait nécessaire de revenir à la référence </a:t>
            </a:r>
          </a:p>
          <a:p>
            <a:pPr eaLnBrk="1" hangingPunct="1">
              <a:spcBef>
                <a:spcPct val="0"/>
              </a:spcBef>
            </a:pPr>
            <a:r>
              <a:rPr lang="fr-FR">
                <a:latin typeface="Times New Roman" charset="0"/>
              </a:rPr>
              <a:t>des 10 meilleures années, mais sur le principe il est juste de calculer sur « les meilleures années » dans le privé alors que cela n’a pas la même portée dans le public.</a:t>
            </a:r>
          </a:p>
          <a:p>
            <a:pPr eaLnBrk="1" hangingPunct="1">
              <a:spcBef>
                <a:spcPct val="0"/>
              </a:spcBef>
            </a:pPr>
            <a:endParaRPr lang="fr-FR">
              <a:latin typeface="Times New Roman" charset="0"/>
            </a:endParaRPr>
          </a:p>
          <a:p>
            <a:pPr eaLnBrk="1" hangingPunct="1">
              <a:spcBef>
                <a:spcPct val="0"/>
              </a:spcBef>
            </a:pPr>
            <a:r>
              <a:rPr lang="fr-FR">
                <a:latin typeface="Times New Roman" charset="0"/>
              </a:rPr>
              <a:t>Il existe de nombreuses différence entre système public et privé : ex majoration pour </a:t>
            </a:r>
          </a:p>
          <a:p>
            <a:pPr eaLnBrk="1" hangingPunct="1">
              <a:spcBef>
                <a:spcPct val="0"/>
              </a:spcBef>
            </a:pPr>
            <a:r>
              <a:rPr lang="fr-FR">
                <a:latin typeface="Times New Roman" charset="0"/>
              </a:rPr>
              <a:t>enfants continuent d’exister ds le régime général pouvant aller jusqu’à 8 trimestres </a:t>
            </a:r>
          </a:p>
          <a:p>
            <a:pPr eaLnBrk="1" hangingPunct="1">
              <a:spcBef>
                <a:spcPct val="0"/>
              </a:spcBef>
            </a:pPr>
            <a:r>
              <a:rPr lang="fr-FR">
                <a:latin typeface="Times New Roman" charset="0"/>
              </a:rPr>
              <a:t>pour maternité mais aussi pour éducation; ds le secteur privé sauf interruption ou </a:t>
            </a:r>
          </a:p>
          <a:p>
            <a:pPr eaLnBrk="1" hangingPunct="1">
              <a:spcBef>
                <a:spcPct val="0"/>
              </a:spcBef>
            </a:pPr>
            <a:r>
              <a:rPr lang="fr-FR">
                <a:latin typeface="Times New Roman" charset="0"/>
              </a:rPr>
              <a:t>temps partiel, il n’y a plus d’avantage depuis 2004</a:t>
            </a:r>
          </a:p>
          <a:p>
            <a:pPr eaLnBrk="1" hangingPunct="1">
              <a:spcBef>
                <a:spcPct val="0"/>
              </a:spcBef>
            </a:pPr>
            <a:endParaRPr lang="fr-FR">
              <a:latin typeface="Times New Roman" charset="0"/>
            </a:endParaRPr>
          </a:p>
          <a:p>
            <a:pPr eaLnBrk="1" hangingPunct="1">
              <a:spcBef>
                <a:spcPct val="0"/>
              </a:spcBef>
            </a:pPr>
            <a:r>
              <a:rPr lang="fr-FR">
                <a:latin typeface="Times New Roman" charset="0"/>
              </a:rPr>
              <a:t>D’autres différences existent tels que l’impact du temps partiel (proratise la pension), </a:t>
            </a:r>
          </a:p>
          <a:p>
            <a:pPr eaLnBrk="1" hangingPunct="1">
              <a:spcBef>
                <a:spcPct val="0"/>
              </a:spcBef>
            </a:pPr>
            <a:r>
              <a:rPr lang="fr-FR">
                <a:latin typeface="Times New Roman" charset="0"/>
              </a:rPr>
              <a:t>la majoration pour aidant familial, la simplification lors qu’il y a plusieurs pensions </a:t>
            </a:r>
          </a:p>
          <a:p>
            <a:pPr eaLnBrk="1" hangingPunct="1">
              <a:spcBef>
                <a:spcPct val="0"/>
              </a:spcBef>
            </a:pPr>
            <a:r>
              <a:rPr lang="fr-FR">
                <a:latin typeface="Times New Roman" charset="0"/>
              </a:rPr>
              <a:t>de régimes différents à liquider..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a:t>
            </a:r>
            <a:r>
              <a:rPr lang="fr-FR" baseline="0" dirty="0" smtClean="0"/>
              <a:t> </a:t>
            </a:r>
            <a:r>
              <a:rPr lang="fr-FR" dirty="0" smtClean="0"/>
              <a:t>un hasard si les </a:t>
            </a:r>
            <a:r>
              <a:rPr lang="fr-FR" dirty="0" err="1" smtClean="0"/>
              <a:t>foncitonnaires</a:t>
            </a:r>
            <a:r>
              <a:rPr lang="fr-FR" dirty="0" smtClean="0"/>
              <a:t> et militaires ont été les 1° à avoir</a:t>
            </a:r>
            <a:r>
              <a:rPr lang="fr-FR" baseline="0" dirty="0" smtClean="0"/>
              <a:t> des systèmes de retraite garantis par l’état, au départ pour s’assurer de la fidélité (marins au XVIII° : qu’ils n’aillent pas combattre avec la marine anglaise), mais ensuite a changé de sens, le modèle du fonctionnaire qui a une garantie de carrière et donc peut exercer son métier plus ou moins tranquillement, à l’abri des pressions, pas seulement loyauté, mais aussi responsabilité</a:t>
            </a:r>
            <a:endParaRPr lang="fr-FR" dirty="0"/>
          </a:p>
        </p:txBody>
      </p:sp>
      <p:sp>
        <p:nvSpPr>
          <p:cNvPr id="4" name="Espace réservé du numéro de diapositive 3"/>
          <p:cNvSpPr>
            <a:spLocks noGrp="1"/>
          </p:cNvSpPr>
          <p:nvPr>
            <p:ph type="sldNum" sz="quarter" idx="10"/>
          </p:nvPr>
        </p:nvSpPr>
        <p:spPr/>
        <p:txBody>
          <a:bodyPr/>
          <a:lstStyle/>
          <a:p>
            <a:pPr>
              <a:defRPr/>
            </a:pPr>
            <a:fld id="{68AAC2B3-85A1-EB42-865A-F243ECE572C7}" type="slidenum">
              <a:rPr lang="fr-FR" smtClean="0"/>
              <a:pPr>
                <a:defRPr/>
              </a:pPr>
              <a:t>6</a:t>
            </a:fld>
            <a:endParaRPr lang="fr-FR"/>
          </a:p>
        </p:txBody>
      </p:sp>
    </p:spTree>
    <p:extLst>
      <p:ext uri="{BB962C8B-B14F-4D97-AF65-F5344CB8AC3E}">
        <p14:creationId xmlns:p14="http://schemas.microsoft.com/office/powerpoint/2010/main" val="148099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a:latin typeface="Calibri" charset="0"/>
              </a:rPr>
              <a:t>Dans le nouveau système, tous les éléments de la rémunération seraient pris en compte. Or, le développement des primes a été une manière de ne pas revaloriser certaines professions. Les enseignants seraient particulièrement pénalisés car ils perçoivent peu de primes. Les femmes seraient pénalisées par rapport aux hommes (plus d’heures sup, plus de fonctions spécifiques, </a:t>
            </a:r>
            <a:r>
              <a:rPr lang="fr-FR" dirty="0" err="1">
                <a:latin typeface="Calibri" charset="0"/>
              </a:rPr>
              <a:t>etc</a:t>
            </a:r>
            <a:r>
              <a:rPr lang="fr-FR" dirty="0">
                <a:latin typeface="Calibri" charset="0"/>
              </a:rPr>
              <a:t>)</a:t>
            </a:r>
          </a:p>
        </p:txBody>
      </p:sp>
      <p:sp>
        <p:nvSpPr>
          <p:cNvPr id="4" name="Espace réservé du numéro de diapositive 3"/>
          <p:cNvSpPr>
            <a:spLocks noGrp="1"/>
          </p:cNvSpPr>
          <p:nvPr>
            <p:ph type="sldNum" sz="quarter" idx="5"/>
          </p:nvPr>
        </p:nvSpPr>
        <p:spPr/>
        <p:txBody>
          <a:bodyPr/>
          <a:lstStyle/>
          <a:p>
            <a:pPr>
              <a:defRPr/>
            </a:pPr>
            <a:fld id="{9C396E5A-F2EA-2340-B0E6-F8F5676125B4}"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a:latin typeface="Calibri" charset="0"/>
              </a:rPr>
              <a:t>On pourra noter que sur les droits familiaux, JP Delevoye emploie l’élément de langage « désormais chaque enfant comptera, dès le 1° », sous entendant que ce n’est pas le cas aujourd’hui. Il s’appuie en cela sur le fait que certaines femmes qui ont toutes leurs annuités n’ont pas « besoin » de leur bonification familiale pour atteindre le taux plein. Outre que cela dénote une vision fausse des objectifs d système actuel (pourquoi parler d’annuités « perdues » pour des personnes qui ont le taux plein?), c’est tout à fait marginal aujourd’hui et cela sera probablement quasi inexistant demain: avec la nécessité d’avoir cotisé 43 annuités, le nombre de femmes qui n’auront pas « besoin » des trimestres validés gratuitement pour un enfant risque fort d’</a:t>
            </a:r>
            <a:r>
              <a:rPr lang="fr-FR" altLang="ja-JP" dirty="0">
                <a:latin typeface="Calibri" charset="0"/>
              </a:rPr>
              <a:t>être proche de zéro</a:t>
            </a:r>
            <a:r>
              <a:rPr lang="fr-FR" altLang="ja-JP" dirty="0" smtClean="0">
                <a:latin typeface="Calibri" charset="0"/>
              </a:rPr>
              <a:t>.</a:t>
            </a:r>
          </a:p>
          <a:p>
            <a:endParaRPr lang="fr-FR" dirty="0" smtClean="0">
              <a:latin typeface="Calibri" charset="0"/>
            </a:endParaRPr>
          </a:p>
          <a:p>
            <a:r>
              <a:rPr lang="fr-FR" dirty="0" smtClean="0">
                <a:latin typeface="Calibri" charset="0"/>
              </a:rPr>
              <a:t>Menace sur les 10% de</a:t>
            </a:r>
            <a:r>
              <a:rPr lang="fr-FR" baseline="0" dirty="0" smtClean="0">
                <a:latin typeface="Calibri" charset="0"/>
              </a:rPr>
              <a:t> majoration de pension pour 3 enfants</a:t>
            </a:r>
            <a:endParaRPr lang="fr-FR" dirty="0">
              <a:latin typeface="Calibri" charset="0"/>
            </a:endParaRPr>
          </a:p>
        </p:txBody>
      </p:sp>
      <p:sp>
        <p:nvSpPr>
          <p:cNvPr id="4" name="Espace réservé du numéro de diapositive 3"/>
          <p:cNvSpPr>
            <a:spLocks noGrp="1"/>
          </p:cNvSpPr>
          <p:nvPr>
            <p:ph type="sldNum" sz="quarter" idx="5"/>
          </p:nvPr>
        </p:nvSpPr>
        <p:spPr/>
        <p:txBody>
          <a:bodyPr/>
          <a:lstStyle/>
          <a:p>
            <a:pPr>
              <a:defRPr/>
            </a:pPr>
            <a:fld id="{B1C0A992-ABEA-764F-97C7-0D83C5624D9E}" type="slidenum">
              <a:rPr lang="fr-FR" smtClean="0"/>
              <a:pPr>
                <a:defRPr/>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rPr>
              <a:t>Sur le dernier point, le régime général prévoit actuellement une prise en compte des salaires portés au compte à 1 PASS (3300 euros par mois) et donc une cotisation seulement dans cette limite (avec une cotisation minime  dite de solidarité au delà). Les complémentaires obligatoires dans le privé n’ont pas la même limitation. Rien n’est dit dans le nouveau système sur les limitation</a:t>
            </a:r>
            <a:r>
              <a:rPr lang="mr-IN">
                <a:latin typeface="Mangal" charset="0"/>
              </a:rPr>
              <a:t>…</a:t>
            </a:r>
            <a:endParaRPr lang="fr-FR">
              <a:latin typeface="Calibri" charset="0"/>
            </a:endParaRPr>
          </a:p>
        </p:txBody>
      </p:sp>
      <p:sp>
        <p:nvSpPr>
          <p:cNvPr id="4" name="Espace réservé du numéro de diapositive 3"/>
          <p:cNvSpPr>
            <a:spLocks noGrp="1"/>
          </p:cNvSpPr>
          <p:nvPr>
            <p:ph type="sldNum" sz="quarter" idx="5"/>
          </p:nvPr>
        </p:nvSpPr>
        <p:spPr/>
        <p:txBody>
          <a:bodyPr/>
          <a:lstStyle/>
          <a:p>
            <a:pPr>
              <a:defRPr/>
            </a:pPr>
            <a:fld id="{AE832B5D-438A-784D-9572-FF4E706C876A}" type="slidenum">
              <a:rPr lang="fr-FR" smtClean="0"/>
              <a:pPr>
                <a:defRPr/>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A6CAC863-8DD7-7F49-8A5D-E02250E7BE9B}" type="datetimeFigureOut">
              <a:rPr lang="fr-FR"/>
              <a:pPr>
                <a:defRPr/>
              </a:pPr>
              <a:t>14/11/18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703E057-FB25-304E-847A-859B07F928D2}" type="slidenum">
              <a:rPr lang="fr-FR"/>
              <a:pPr>
                <a:defRPr/>
              </a:pPr>
              <a:t>‹#›</a:t>
            </a:fld>
            <a:endParaRPr lang="fr-FR"/>
          </a:p>
        </p:txBody>
      </p:sp>
    </p:spTree>
    <p:extLst>
      <p:ext uri="{BB962C8B-B14F-4D97-AF65-F5344CB8AC3E}">
        <p14:creationId xmlns:p14="http://schemas.microsoft.com/office/powerpoint/2010/main" val="257515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F5C8854-6C56-ED45-A427-9F47A7F20830}" type="datetimeFigureOut">
              <a:rPr lang="fr-FR"/>
              <a:pPr>
                <a:defRPr/>
              </a:pPr>
              <a:t>14/11/18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0805E4B-3DD8-EA4D-8FA0-20B36F8B72A8}" type="slidenum">
              <a:rPr lang="fr-FR"/>
              <a:pPr>
                <a:defRPr/>
              </a:pPr>
              <a:t>‹#›</a:t>
            </a:fld>
            <a:endParaRPr lang="fr-FR"/>
          </a:p>
        </p:txBody>
      </p:sp>
    </p:spTree>
    <p:extLst>
      <p:ext uri="{BB962C8B-B14F-4D97-AF65-F5344CB8AC3E}">
        <p14:creationId xmlns:p14="http://schemas.microsoft.com/office/powerpoint/2010/main" val="205603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6EEE376-812C-764B-B7F0-BADDE6BD5BF9}" type="datetimeFigureOut">
              <a:rPr lang="fr-FR"/>
              <a:pPr>
                <a:defRPr/>
              </a:pPr>
              <a:t>14/11/18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4777BA5-2E62-EE48-9F1E-640B2C893624}" type="slidenum">
              <a:rPr lang="fr-FR"/>
              <a:pPr>
                <a:defRPr/>
              </a:pPr>
              <a:t>‹#›</a:t>
            </a:fld>
            <a:endParaRPr lang="fr-FR"/>
          </a:p>
        </p:txBody>
      </p:sp>
    </p:spTree>
    <p:extLst>
      <p:ext uri="{BB962C8B-B14F-4D97-AF65-F5344CB8AC3E}">
        <p14:creationId xmlns:p14="http://schemas.microsoft.com/office/powerpoint/2010/main" val="235250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433512"/>
          </a:xfrm>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p:txBody>
          <a:bodyPr/>
          <a:lstStyle>
            <a:lvl1pPr>
              <a:defRPr/>
            </a:lvl1pPr>
          </a:lstStyle>
          <a:p>
            <a:pPr>
              <a:defRPr/>
            </a:pPr>
            <a:fld id="{35C9262D-5F92-4A74-834D-EA9390D7D587}" type="datetime1">
              <a:rPr lang="fr-FR"/>
              <a:pPr>
                <a:defRPr/>
              </a:pPr>
              <a:t>14/11/18</a:t>
            </a:fld>
            <a:endParaRPr lang="fr-FR"/>
          </a:p>
        </p:txBody>
      </p:sp>
      <p:sp>
        <p:nvSpPr>
          <p:cNvPr id="4" name="Rectangle 5"/>
          <p:cNvSpPr>
            <a:spLocks noGrp="1" noChangeArrowheads="1"/>
          </p:cNvSpPr>
          <p:nvPr>
            <p:ph type="sldNum" idx="11"/>
          </p:nvPr>
        </p:nvSpPr>
        <p:spPr/>
        <p:txBody>
          <a:bodyPr/>
          <a:lstStyle>
            <a:lvl1pPr>
              <a:defRPr/>
            </a:lvl1pPr>
          </a:lstStyle>
          <a:p>
            <a:pPr>
              <a:defRPr/>
            </a:pPr>
            <a:fld id="{287432FE-ACF1-E242-81DA-E4BBBC4EF5E3}" type="slidenum">
              <a:rPr lang="fr-FR"/>
              <a:pPr>
                <a:defRPr/>
              </a:pPr>
              <a:t>‹#›</a:t>
            </a:fld>
            <a:endParaRPr lang="fr-FR"/>
          </a:p>
        </p:txBody>
      </p:sp>
    </p:spTree>
    <p:extLst>
      <p:ext uri="{BB962C8B-B14F-4D97-AF65-F5344CB8AC3E}">
        <p14:creationId xmlns:p14="http://schemas.microsoft.com/office/powerpoint/2010/main" val="1576012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tIns="0" rIns="0" bIns="0"/>
          <a:lstStyle/>
          <a:p>
            <a:endParaRPr lang="fr-FR"/>
          </a:p>
        </p:txBody>
      </p:sp>
      <p:sp>
        <p:nvSpPr>
          <p:cNvPr id="7" name="PlaceHolder 2"/>
          <p:cNvSpPr>
            <a:spLocks noGrp="1"/>
          </p:cNvSpPr>
          <p:nvPr>
            <p:ph type="subTitle"/>
          </p:nvPr>
        </p:nvSpPr>
        <p:spPr>
          <a:xfrm>
            <a:off x="457200" y="1600200"/>
            <a:ext cx="8229240" cy="4525560"/>
          </a:xfrm>
          <a:prstGeom prst="rect">
            <a:avLst/>
          </a:prstGeom>
        </p:spPr>
        <p:txBody>
          <a:bodyPr lIns="0" tIns="0" rIns="0" bIns="0" anchor="ctr"/>
          <a:lstStyle/>
          <a:p>
            <a:endParaRPr lang="fr-FR"/>
          </a:p>
        </p:txBody>
      </p:sp>
    </p:spTree>
    <p:extLst>
      <p:ext uri="{BB962C8B-B14F-4D97-AF65-F5344CB8AC3E}">
        <p14:creationId xmlns:p14="http://schemas.microsoft.com/office/powerpoint/2010/main" val="360013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6D12CCB-4668-C74F-8620-EAA45C9406B5}" type="datetimeFigureOut">
              <a:rPr lang="fr-FR"/>
              <a:pPr>
                <a:defRPr/>
              </a:pPr>
              <a:t>14/11/18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5B905A2-58E4-874E-9B62-72557F317979}" type="slidenum">
              <a:rPr lang="fr-FR"/>
              <a:pPr>
                <a:defRPr/>
              </a:pPr>
              <a:t>‹#›</a:t>
            </a:fld>
            <a:endParaRPr lang="fr-FR"/>
          </a:p>
        </p:txBody>
      </p:sp>
    </p:spTree>
    <p:extLst>
      <p:ext uri="{BB962C8B-B14F-4D97-AF65-F5344CB8AC3E}">
        <p14:creationId xmlns:p14="http://schemas.microsoft.com/office/powerpoint/2010/main" val="322513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2534ADC-419E-9E43-BC58-E464A9BA9BEC}" type="datetimeFigureOut">
              <a:rPr lang="fr-FR"/>
              <a:pPr>
                <a:defRPr/>
              </a:pPr>
              <a:t>14/11/18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7844E56-0330-9946-AE85-F4CEB1BF0476}" type="slidenum">
              <a:rPr lang="fr-FR"/>
              <a:pPr>
                <a:defRPr/>
              </a:pPr>
              <a:t>‹#›</a:t>
            </a:fld>
            <a:endParaRPr lang="fr-FR"/>
          </a:p>
        </p:txBody>
      </p:sp>
    </p:spTree>
    <p:extLst>
      <p:ext uri="{BB962C8B-B14F-4D97-AF65-F5344CB8AC3E}">
        <p14:creationId xmlns:p14="http://schemas.microsoft.com/office/powerpoint/2010/main" val="286324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251C53C-C2A7-7749-B6D2-14686FFA2A2F}" type="datetimeFigureOut">
              <a:rPr lang="fr-FR"/>
              <a:pPr>
                <a:defRPr/>
              </a:pPr>
              <a:t>14/11/18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42434D2-6C2B-9648-AFC2-D3D1A5875872}" type="slidenum">
              <a:rPr lang="fr-FR"/>
              <a:pPr>
                <a:defRPr/>
              </a:pPr>
              <a:t>‹#›</a:t>
            </a:fld>
            <a:endParaRPr lang="fr-FR"/>
          </a:p>
        </p:txBody>
      </p:sp>
    </p:spTree>
    <p:extLst>
      <p:ext uri="{BB962C8B-B14F-4D97-AF65-F5344CB8AC3E}">
        <p14:creationId xmlns:p14="http://schemas.microsoft.com/office/powerpoint/2010/main" val="386839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4036BF5-822C-5E4F-874C-AEF1A7AA18A3}" type="datetimeFigureOut">
              <a:rPr lang="fr-FR"/>
              <a:pPr>
                <a:defRPr/>
              </a:pPr>
              <a:t>14/11/18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B6A9D99-3E4F-A442-BF9D-7C59367B6147}" type="slidenum">
              <a:rPr lang="fr-FR"/>
              <a:pPr>
                <a:defRPr/>
              </a:pPr>
              <a:t>‹#›</a:t>
            </a:fld>
            <a:endParaRPr lang="fr-FR"/>
          </a:p>
        </p:txBody>
      </p:sp>
    </p:spTree>
    <p:extLst>
      <p:ext uri="{BB962C8B-B14F-4D97-AF65-F5344CB8AC3E}">
        <p14:creationId xmlns:p14="http://schemas.microsoft.com/office/powerpoint/2010/main" val="34162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5D79D708-C96F-EE48-B21D-01408B7795B4}" type="datetimeFigureOut">
              <a:rPr lang="fr-FR"/>
              <a:pPr>
                <a:defRPr/>
              </a:pPr>
              <a:t>14/11/18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8872B4F-6A11-1543-8070-03C4FC30DCB7}" type="slidenum">
              <a:rPr lang="fr-FR"/>
              <a:pPr>
                <a:defRPr/>
              </a:pPr>
              <a:t>‹#›</a:t>
            </a:fld>
            <a:endParaRPr lang="fr-FR"/>
          </a:p>
        </p:txBody>
      </p:sp>
    </p:spTree>
    <p:extLst>
      <p:ext uri="{BB962C8B-B14F-4D97-AF65-F5344CB8AC3E}">
        <p14:creationId xmlns:p14="http://schemas.microsoft.com/office/powerpoint/2010/main" val="165409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E5DC0E4-8A60-7A45-8E3A-A2F15B2AA7B3}" type="datetimeFigureOut">
              <a:rPr lang="fr-FR"/>
              <a:pPr>
                <a:defRPr/>
              </a:pPr>
              <a:t>14/11/18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9709DB9-B1B7-F14D-B228-BF11B7D5E20E}" type="slidenum">
              <a:rPr lang="fr-FR"/>
              <a:pPr>
                <a:defRPr/>
              </a:pPr>
              <a:t>‹#›</a:t>
            </a:fld>
            <a:endParaRPr lang="fr-FR"/>
          </a:p>
        </p:txBody>
      </p:sp>
    </p:spTree>
    <p:extLst>
      <p:ext uri="{BB962C8B-B14F-4D97-AF65-F5344CB8AC3E}">
        <p14:creationId xmlns:p14="http://schemas.microsoft.com/office/powerpoint/2010/main" val="212280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A8F6D9D-09E7-494C-82E6-960C9063C6CA}" type="datetimeFigureOut">
              <a:rPr lang="fr-FR"/>
              <a:pPr>
                <a:defRPr/>
              </a:pPr>
              <a:t>14/11/18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554C85F-9B27-B448-8641-B9C860E604F3}" type="slidenum">
              <a:rPr lang="fr-FR"/>
              <a:pPr>
                <a:defRPr/>
              </a:pPr>
              <a:t>‹#›</a:t>
            </a:fld>
            <a:endParaRPr lang="fr-FR"/>
          </a:p>
        </p:txBody>
      </p:sp>
    </p:spTree>
    <p:extLst>
      <p:ext uri="{BB962C8B-B14F-4D97-AF65-F5344CB8AC3E}">
        <p14:creationId xmlns:p14="http://schemas.microsoft.com/office/powerpoint/2010/main" val="404304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11EDC8B-AB9A-1C48-A1CA-01009E995AD5}" type="datetimeFigureOut">
              <a:rPr lang="fr-FR"/>
              <a:pPr>
                <a:defRPr/>
              </a:pPr>
              <a:t>14/11/18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28E3B60-C518-1E4F-AB2E-BB885C8B162D}" type="slidenum">
              <a:rPr lang="fr-FR"/>
              <a:pPr>
                <a:defRPr/>
              </a:pPr>
              <a:t>‹#›</a:t>
            </a:fld>
            <a:endParaRPr lang="fr-FR"/>
          </a:p>
        </p:txBody>
      </p:sp>
    </p:spTree>
    <p:extLst>
      <p:ext uri="{BB962C8B-B14F-4D97-AF65-F5344CB8AC3E}">
        <p14:creationId xmlns:p14="http://schemas.microsoft.com/office/powerpoint/2010/main" val="331077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ED49669F-7332-3142-A3DE-96C55B952E5E}" type="datetimeFigureOut">
              <a:rPr lang="fr-FR"/>
              <a:pPr>
                <a:defRPr/>
              </a:pPr>
              <a:t>14/11/18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mn-cs"/>
              </a:defRPr>
            </a:lvl1pPr>
          </a:lstStyle>
          <a:p>
            <a:pPr>
              <a:defRPr/>
            </a:pPr>
            <a:fld id="{38AB2D26-14A2-944C-B6EA-EEB683E019C5}"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2"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2"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2"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2"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2" charset="0"/>
        </a:defRPr>
      </a:lvl6pPr>
      <a:lvl7pPr marL="914400" algn="ctr" rtl="0" fontAlgn="base">
        <a:spcBef>
          <a:spcPct val="0"/>
        </a:spcBef>
        <a:spcAft>
          <a:spcPct val="0"/>
        </a:spcAft>
        <a:defRPr sz="4400">
          <a:solidFill>
            <a:schemeClr val="tx1"/>
          </a:solidFill>
          <a:latin typeface="Calibri" pitchFamily="32" charset="0"/>
        </a:defRPr>
      </a:lvl7pPr>
      <a:lvl8pPr marL="1371600" algn="ctr" rtl="0" fontAlgn="base">
        <a:spcBef>
          <a:spcPct val="0"/>
        </a:spcBef>
        <a:spcAft>
          <a:spcPct val="0"/>
        </a:spcAft>
        <a:defRPr sz="4400">
          <a:solidFill>
            <a:schemeClr val="tx1"/>
          </a:solidFill>
          <a:latin typeface="Calibri" pitchFamily="32" charset="0"/>
        </a:defRPr>
      </a:lvl8pPr>
      <a:lvl9pPr marL="1828800" algn="ctr" rtl="0" fontAlgn="base">
        <a:spcBef>
          <a:spcPct val="0"/>
        </a:spcBef>
        <a:spcAft>
          <a:spcPct val="0"/>
        </a:spcAft>
        <a:defRPr sz="4400">
          <a:solidFill>
            <a:schemeClr val="tx1"/>
          </a:solidFill>
          <a:latin typeface="Calibri" pitchFamily="3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p:txBody>
          <a:bodyPr/>
          <a:lstStyle/>
          <a:p>
            <a:pPr eaLnBrk="1" hangingPunct="1"/>
            <a:r>
              <a:rPr lang="fr-FR" dirty="0">
                <a:latin typeface="Calibri" charset="0"/>
              </a:rPr>
              <a:t>Retraites: les fondements du système actuel, le projet </a:t>
            </a:r>
            <a:r>
              <a:rPr lang="fr-FR" dirty="0" err="1">
                <a:latin typeface="Calibri" charset="0"/>
              </a:rPr>
              <a:t>Macron</a:t>
            </a:r>
            <a:endParaRPr lang="fr-FR" dirty="0">
              <a:latin typeface="Calibri" charset="0"/>
            </a:endParaRPr>
          </a:p>
        </p:txBody>
      </p:sp>
      <p:sp>
        <p:nvSpPr>
          <p:cNvPr id="3" name="Sous-titr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fr-FR" dirty="0" smtClean="0">
              <a:ea typeface="+mn-ea"/>
              <a:cs typeface="+mn-cs"/>
            </a:endParaRPr>
          </a:p>
        </p:txBody>
      </p:sp>
      <p:pic>
        <p:nvPicPr>
          <p:cNvPr id="15363" name="Image 3" descr="logo U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076700"/>
            <a:ext cx="13049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lstStyle/>
          <a:p>
            <a:r>
              <a:rPr lang="fr-FR">
                <a:latin typeface="Calibri" charset="0"/>
              </a:rPr>
              <a:t>Des arbitrages à venir</a:t>
            </a:r>
          </a:p>
        </p:txBody>
      </p:sp>
      <p:sp>
        <p:nvSpPr>
          <p:cNvPr id="33794" name="Espace réservé du contenu 2"/>
          <p:cNvSpPr>
            <a:spLocks noGrp="1"/>
          </p:cNvSpPr>
          <p:nvPr>
            <p:ph idx="1"/>
          </p:nvPr>
        </p:nvSpPr>
        <p:spPr/>
        <p:txBody>
          <a:bodyPr/>
          <a:lstStyle/>
          <a:p>
            <a:r>
              <a:rPr lang="fr-FR" dirty="0">
                <a:latin typeface="Calibri" charset="0"/>
              </a:rPr>
              <a:t>L’organisation de la période de transition n’est pas claire: à partir de 2025, une période longue où les deux systèmes </a:t>
            </a:r>
            <a:r>
              <a:rPr lang="fr-FR" dirty="0" smtClean="0">
                <a:latin typeface="Calibri" charset="0"/>
              </a:rPr>
              <a:t>coexistent, mais pendant combien de temps?</a:t>
            </a:r>
            <a:endParaRPr lang="fr-FR" dirty="0">
              <a:latin typeface="Calibri"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p:txBody>
          <a:bodyPr/>
          <a:lstStyle/>
          <a:p>
            <a:r>
              <a:rPr lang="fr-FR">
                <a:latin typeface="Calibri" charset="0"/>
              </a:rPr>
              <a:t>Disparition des bornes d’</a:t>
            </a:r>
            <a:r>
              <a:rPr lang="fr-FR" altLang="ja-JP">
                <a:latin typeface="Calibri" charset="0"/>
              </a:rPr>
              <a:t>âge?</a:t>
            </a:r>
            <a:endParaRPr lang="fr-FR">
              <a:latin typeface="Calibri" charset="0"/>
            </a:endParaRPr>
          </a:p>
        </p:txBody>
      </p:sp>
      <p:sp>
        <p:nvSpPr>
          <p:cNvPr id="34818" name="Espace réservé du contenu 2"/>
          <p:cNvSpPr>
            <a:spLocks noGrp="1"/>
          </p:cNvSpPr>
          <p:nvPr>
            <p:ph idx="1"/>
          </p:nvPr>
        </p:nvSpPr>
        <p:spPr/>
        <p:txBody>
          <a:bodyPr/>
          <a:lstStyle/>
          <a:p>
            <a:r>
              <a:rPr lang="fr-FR" dirty="0">
                <a:latin typeface="Calibri" charset="0"/>
              </a:rPr>
              <a:t>La possibilité de partir à 62 ans resterait mais un âge « pivot » (à 63 ans</a:t>
            </a:r>
            <a:r>
              <a:rPr lang="fr-FR" dirty="0" smtClean="0">
                <a:latin typeface="Calibri" charset="0"/>
              </a:rPr>
              <a:t>? Plus tard?) </a:t>
            </a:r>
            <a:r>
              <a:rPr lang="fr-FR" dirty="0">
                <a:latin typeface="Calibri" charset="0"/>
              </a:rPr>
              <a:t>avant lequel une </a:t>
            </a:r>
            <a:r>
              <a:rPr lang="fr-FR" dirty="0" err="1">
                <a:latin typeface="Calibri" charset="0"/>
              </a:rPr>
              <a:t>décôte</a:t>
            </a:r>
            <a:r>
              <a:rPr lang="fr-FR" dirty="0">
                <a:latin typeface="Calibri" charset="0"/>
              </a:rPr>
              <a:t> est appliquée?</a:t>
            </a:r>
          </a:p>
          <a:p>
            <a:r>
              <a:rPr lang="fr-FR" dirty="0">
                <a:latin typeface="Calibri" charset="0"/>
              </a:rPr>
              <a:t>Borne d’âge à 67 ans disparaît (permet aujourd’hui d’avoir un âge d’</a:t>
            </a:r>
            <a:r>
              <a:rPr lang="fr-FR" altLang="ja-JP" dirty="0" err="1">
                <a:latin typeface="Calibri" charset="0"/>
              </a:rPr>
              <a:t>annnulation</a:t>
            </a:r>
            <a:r>
              <a:rPr lang="fr-FR" altLang="ja-JP" dirty="0">
                <a:latin typeface="Calibri" charset="0"/>
              </a:rPr>
              <a:t> de la </a:t>
            </a:r>
            <a:r>
              <a:rPr lang="fr-FR" altLang="ja-JP" dirty="0" err="1">
                <a:latin typeface="Calibri" charset="0"/>
              </a:rPr>
              <a:t>décôte</a:t>
            </a:r>
            <a:r>
              <a:rPr lang="fr-FR" altLang="ja-JP" dirty="0">
                <a:latin typeface="Calibri" charset="0"/>
              </a:rPr>
              <a:t>)</a:t>
            </a:r>
          </a:p>
          <a:p>
            <a:r>
              <a:rPr lang="fr-FR" dirty="0">
                <a:latin typeface="Calibri" charset="0"/>
              </a:rPr>
              <a:t>Age de 62 ans devient encore plus fictif qu’aujourd’hui: seul le nombre de points accumulés compte, aucun droit associé au fait d’avoir atteint les 62 ans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lstStyle/>
          <a:p>
            <a:r>
              <a:rPr lang="fr-FR">
                <a:latin typeface="Calibri" charset="0"/>
              </a:rPr>
              <a:t>Ce qui arbitré et devrait figurer dans le projet</a:t>
            </a:r>
          </a:p>
        </p:txBody>
      </p:sp>
      <p:sp>
        <p:nvSpPr>
          <p:cNvPr id="35842" name="Espace réservé du contenu 2"/>
          <p:cNvSpPr>
            <a:spLocks noGrp="1"/>
          </p:cNvSpPr>
          <p:nvPr>
            <p:ph idx="1"/>
          </p:nvPr>
        </p:nvSpPr>
        <p:spPr/>
        <p:txBody>
          <a:bodyPr/>
          <a:lstStyle/>
          <a:p>
            <a:r>
              <a:rPr lang="fr-FR" dirty="0" smtClean="0">
                <a:latin typeface="Calibri" charset="0"/>
              </a:rPr>
              <a:t>Cotisation fixée à 28%: 11% salariés / 17% employeurs?</a:t>
            </a:r>
          </a:p>
          <a:p>
            <a:r>
              <a:rPr lang="fr-FR" dirty="0" smtClean="0">
                <a:latin typeface="Calibri" charset="0"/>
              </a:rPr>
              <a:t>Disparition </a:t>
            </a:r>
            <a:r>
              <a:rPr lang="fr-FR" dirty="0">
                <a:latin typeface="Calibri" charset="0"/>
              </a:rPr>
              <a:t>des durées d’assurance, à part pour les dispositifs carrières longues: plus de durée, c’est la disparition de références collectives</a:t>
            </a:r>
          </a:p>
          <a:p>
            <a:r>
              <a:rPr lang="fr-FR" dirty="0">
                <a:latin typeface="Calibri" charset="0"/>
              </a:rPr>
              <a:t>Intégration des primes et indemnités </a:t>
            </a:r>
          </a:p>
          <a:p>
            <a:r>
              <a:rPr lang="fr-FR" dirty="0">
                <a:latin typeface="Calibri" charset="0"/>
              </a:rPr>
              <a:t>Plafond de cotisation à 3 PASS: un seul étage?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p:txBody>
          <a:bodyPr/>
          <a:lstStyle/>
          <a:p>
            <a:r>
              <a:rPr lang="fr-FR">
                <a:latin typeface="Calibri" charset="0"/>
              </a:rPr>
              <a:t>Un calendrier rapide</a:t>
            </a:r>
          </a:p>
        </p:txBody>
      </p:sp>
      <p:sp>
        <p:nvSpPr>
          <p:cNvPr id="36866" name="Espace réservé du contenu 2"/>
          <p:cNvSpPr>
            <a:spLocks noGrp="1"/>
          </p:cNvSpPr>
          <p:nvPr>
            <p:ph idx="1"/>
          </p:nvPr>
        </p:nvSpPr>
        <p:spPr/>
        <p:txBody>
          <a:bodyPr/>
          <a:lstStyle/>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a:latin typeface="Calibri" charset="0"/>
              </a:rPr>
              <a:t>Réforme doit être votée en 2019</a:t>
            </a:r>
          </a:p>
          <a:p>
            <a:pPr marL="342900" lvl="1" indent="-342900"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3200" dirty="0">
                <a:latin typeface="Calibri" charset="0"/>
                <a:cs typeface="ＭＳ Ｐゴシック" charset="0"/>
              </a:rPr>
              <a:t>Application au 1er janvier 2025 à partir de la génération née en </a:t>
            </a:r>
            <a:r>
              <a:rPr lang="fr-FR" sz="3200" dirty="0" smtClean="0">
                <a:latin typeface="Calibri" charset="0"/>
                <a:cs typeface="ＭＳ Ｐゴシック" charset="0"/>
              </a:rPr>
              <a:t>1963 ? </a:t>
            </a:r>
            <a:endParaRPr lang="fr-FR" sz="3200" dirty="0">
              <a:latin typeface="Calibri"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p:txBody>
          <a:bodyPr/>
          <a:lstStyle/>
          <a:p>
            <a:r>
              <a:rPr lang="fr-FR">
                <a:latin typeface="Calibri" charset="0"/>
              </a:rPr>
              <a:t>Le modèle suédois, inspirateur du gouvernement</a:t>
            </a:r>
          </a:p>
        </p:txBody>
      </p:sp>
      <p:sp>
        <p:nvSpPr>
          <p:cNvPr id="38914" name="Espace réservé du contenu 2"/>
          <p:cNvSpPr>
            <a:spLocks noGrp="1"/>
          </p:cNvSpPr>
          <p:nvPr>
            <p:ph idx="1"/>
          </p:nvPr>
        </p:nvSpPr>
        <p:spPr/>
        <p:txBody>
          <a:bodyPr/>
          <a:lstStyle/>
          <a:p>
            <a:r>
              <a:rPr lang="fr-FR">
                <a:latin typeface="Calibri" charset="0"/>
              </a:rPr>
              <a:t>Même si retraites par points préférées aux comptes notionnels.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1193800"/>
            <a:ext cx="76327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98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85A5F2-DB00-574B-99CF-8B914784452F}" type="slidenum">
              <a:rPr lang="fr-FR" sz="1200">
                <a:solidFill>
                  <a:srgbClr val="898989"/>
                </a:solidFill>
                <a:latin typeface="Calibri" charset="0"/>
              </a:rPr>
              <a:pPr eaLnBrk="1" hangingPunct="1"/>
              <a:t>15</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273050"/>
            <a:ext cx="8224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ctr" eaLnBrk="1" hangingPunct="1">
              <a:lnSpc>
                <a:spcPct val="93000"/>
              </a:lnSpc>
              <a:buSzPct val="45000"/>
              <a:buFont typeface="Wingdings" charset="0"/>
              <a:buNone/>
            </a:pPr>
            <a:r>
              <a:rPr lang="en-GB" sz="4000" b="1">
                <a:solidFill>
                  <a:srgbClr val="000000"/>
                </a:solidFill>
                <a:latin typeface="Calibri" charset="0"/>
              </a:rPr>
              <a:t>Comptes notionnels</a:t>
            </a:r>
          </a:p>
        </p:txBody>
      </p:sp>
      <p:sp>
        <p:nvSpPr>
          <p:cNvPr id="44034" name="Text Box 2"/>
          <p:cNvSpPr txBox="1">
            <a:spLocks noChangeArrowheads="1"/>
          </p:cNvSpPr>
          <p:nvPr/>
        </p:nvSpPr>
        <p:spPr bwMode="auto">
          <a:xfrm>
            <a:off x="457200" y="1604963"/>
            <a:ext cx="4043363"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26627" name="Text Box 3"/>
          <p:cNvSpPr txBox="1">
            <a:spLocks noChangeArrowheads="1"/>
          </p:cNvSpPr>
          <p:nvPr/>
        </p:nvSpPr>
        <p:spPr bwMode="auto">
          <a:xfrm>
            <a:off x="4638675" y="1604963"/>
            <a:ext cx="4043363"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74700" indent="-25876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SzPct val="45000"/>
              <a:buFont typeface="Wingdings" charset="0"/>
              <a:buNone/>
              <a:defRPr/>
            </a:pPr>
            <a:r>
              <a:rPr lang="en-GB" sz="2500" dirty="0" err="1" smtClean="0">
                <a:solidFill>
                  <a:srgbClr val="000000"/>
                </a:solidFill>
                <a:latin typeface="Calibri" charset="0"/>
              </a:rPr>
              <a:t>Chaque</a:t>
            </a:r>
            <a:r>
              <a:rPr lang="en-GB" sz="2500" dirty="0" smtClean="0">
                <a:solidFill>
                  <a:srgbClr val="000000"/>
                </a:solidFill>
                <a:latin typeface="Calibri" charset="0"/>
              </a:rPr>
              <a:t> </a:t>
            </a:r>
            <a:r>
              <a:rPr lang="en-GB" sz="2500" dirty="0" err="1" smtClean="0">
                <a:solidFill>
                  <a:srgbClr val="000000"/>
                </a:solidFill>
                <a:latin typeface="Calibri" charset="0"/>
              </a:rPr>
              <a:t>salarié</a:t>
            </a:r>
            <a:r>
              <a:rPr lang="en-GB" sz="2500" dirty="0" smtClean="0">
                <a:solidFill>
                  <a:srgbClr val="000000"/>
                </a:solidFill>
                <a:latin typeface="Calibri" charset="0"/>
              </a:rPr>
              <a:t> a un </a:t>
            </a:r>
            <a:r>
              <a:rPr lang="en-GB" sz="2500" dirty="0" err="1" smtClean="0">
                <a:solidFill>
                  <a:srgbClr val="000000"/>
                </a:solidFill>
                <a:latin typeface="Calibri" charset="0"/>
              </a:rPr>
              <a:t>compte</a:t>
            </a:r>
            <a:r>
              <a:rPr lang="en-GB" sz="2500" dirty="0" smtClean="0">
                <a:solidFill>
                  <a:srgbClr val="000000"/>
                </a:solidFill>
                <a:latin typeface="Calibri" charset="0"/>
              </a:rPr>
              <a:t> </a:t>
            </a:r>
            <a:r>
              <a:rPr lang="en-GB" sz="2500" dirty="0" err="1" smtClean="0">
                <a:solidFill>
                  <a:srgbClr val="000000"/>
                </a:solidFill>
                <a:latin typeface="Calibri" charset="0"/>
              </a:rPr>
              <a:t>individuel</a:t>
            </a:r>
            <a:endParaRPr lang="en-GB" sz="2500" dirty="0" smtClean="0">
              <a:solidFill>
                <a:srgbClr val="000000"/>
              </a:solidFill>
              <a:latin typeface="Calibri" charset="0"/>
            </a:endParaRPr>
          </a:p>
          <a:p>
            <a:pPr eaLnBrk="1" hangingPunct="1">
              <a:lnSpc>
                <a:spcPct val="93000"/>
              </a:lnSpc>
              <a:spcAft>
                <a:spcPts val="1288"/>
              </a:spcAft>
              <a:buSzPct val="45000"/>
              <a:buFont typeface="Wingdings" charset="0"/>
              <a:buNone/>
              <a:defRPr/>
            </a:pPr>
            <a:r>
              <a:rPr lang="en-GB" sz="2500" dirty="0" smtClean="0">
                <a:solidFill>
                  <a:srgbClr val="000000"/>
                </a:solidFill>
                <a:latin typeface="Calibri" charset="0"/>
              </a:rPr>
              <a:t>Les </a:t>
            </a:r>
            <a:r>
              <a:rPr lang="en-GB" sz="2500" dirty="0" err="1" smtClean="0">
                <a:solidFill>
                  <a:srgbClr val="000000"/>
                </a:solidFill>
                <a:latin typeface="Calibri" charset="0"/>
              </a:rPr>
              <a:t>paramètres</a:t>
            </a:r>
            <a:endParaRPr lang="en-GB" sz="2500" dirty="0" smtClean="0">
              <a:solidFill>
                <a:srgbClr val="000000"/>
              </a:solidFill>
              <a:latin typeface="Calibri" charset="0"/>
            </a:endParaRPr>
          </a:p>
          <a:p>
            <a:pPr lvl="1" eaLnBrk="1" hangingPunct="1">
              <a:lnSpc>
                <a:spcPct val="93000"/>
              </a:lnSpc>
              <a:spcAft>
                <a:spcPts val="1038"/>
              </a:spcAft>
              <a:buSzPct val="45000"/>
              <a:buFont typeface="Symbol" charset="0"/>
              <a:buChar char=""/>
              <a:defRPr/>
            </a:pPr>
            <a:r>
              <a:rPr lang="en-GB" sz="2200" dirty="0" err="1" smtClean="0">
                <a:solidFill>
                  <a:srgbClr val="000000"/>
                </a:solidFill>
                <a:latin typeface="Calibri" charset="0"/>
              </a:rPr>
              <a:t>Taux</a:t>
            </a:r>
            <a:r>
              <a:rPr lang="en-GB" sz="2200" dirty="0" smtClean="0">
                <a:solidFill>
                  <a:srgbClr val="000000"/>
                </a:solidFill>
                <a:latin typeface="Calibri" charset="0"/>
              </a:rPr>
              <a:t> de </a:t>
            </a:r>
            <a:r>
              <a:rPr lang="en-GB" sz="2200" dirty="0" err="1" smtClean="0">
                <a:solidFill>
                  <a:srgbClr val="000000"/>
                </a:solidFill>
                <a:latin typeface="Calibri" charset="0"/>
              </a:rPr>
              <a:t>cotisation</a:t>
            </a:r>
            <a:endParaRPr lang="en-GB" sz="2200" dirty="0" smtClean="0">
              <a:solidFill>
                <a:srgbClr val="000000"/>
              </a:solidFill>
              <a:latin typeface="Calibri" charset="0"/>
            </a:endParaRPr>
          </a:p>
          <a:p>
            <a:pPr lvl="1" eaLnBrk="1" hangingPunct="1">
              <a:lnSpc>
                <a:spcPct val="93000"/>
              </a:lnSpc>
              <a:spcAft>
                <a:spcPts val="1038"/>
              </a:spcAft>
              <a:buSzPct val="45000"/>
              <a:buFont typeface="Symbol" charset="0"/>
              <a:buChar char=""/>
              <a:defRPr/>
            </a:pPr>
            <a:r>
              <a:rPr lang="en-GB" sz="2200" dirty="0" smtClean="0">
                <a:solidFill>
                  <a:srgbClr val="000000"/>
                </a:solidFill>
                <a:latin typeface="Calibri" charset="0"/>
              </a:rPr>
              <a:t>“Actualisation des </a:t>
            </a:r>
            <a:r>
              <a:rPr lang="en-GB" sz="2200" dirty="0" err="1" smtClean="0">
                <a:solidFill>
                  <a:srgbClr val="000000"/>
                </a:solidFill>
                <a:latin typeface="Calibri" charset="0"/>
              </a:rPr>
              <a:t>cotisations</a:t>
            </a:r>
            <a:r>
              <a:rPr lang="en-GB" sz="2200" dirty="0" smtClean="0">
                <a:solidFill>
                  <a:srgbClr val="000000"/>
                </a:solidFill>
                <a:latin typeface="Calibri" charset="0"/>
              </a:rPr>
              <a:t>” </a:t>
            </a:r>
            <a:r>
              <a:rPr lang="en-GB" sz="2200" dirty="0" err="1" smtClean="0">
                <a:solidFill>
                  <a:srgbClr val="000000"/>
                </a:solidFill>
                <a:latin typeface="Calibri" charset="0"/>
              </a:rPr>
              <a:t>sur</a:t>
            </a:r>
            <a:r>
              <a:rPr lang="en-GB" sz="2200" dirty="0" smtClean="0">
                <a:solidFill>
                  <a:srgbClr val="000000"/>
                </a:solidFill>
                <a:latin typeface="Calibri" charset="0"/>
              </a:rPr>
              <a:t> le </a:t>
            </a:r>
            <a:r>
              <a:rPr lang="en-GB" sz="2200" dirty="0" err="1" smtClean="0">
                <a:solidFill>
                  <a:srgbClr val="000000"/>
                </a:solidFill>
                <a:latin typeface="Calibri" charset="0"/>
              </a:rPr>
              <a:t>salaire</a:t>
            </a:r>
            <a:r>
              <a:rPr lang="en-GB" sz="2200" dirty="0" smtClean="0">
                <a:solidFill>
                  <a:srgbClr val="000000"/>
                </a:solidFill>
                <a:latin typeface="Calibri" charset="0"/>
              </a:rPr>
              <a:t> </a:t>
            </a:r>
            <a:r>
              <a:rPr lang="en-GB" sz="2200" dirty="0" err="1" smtClean="0">
                <a:solidFill>
                  <a:srgbClr val="000000"/>
                </a:solidFill>
                <a:latin typeface="Calibri" charset="0"/>
              </a:rPr>
              <a:t>moyen</a:t>
            </a:r>
            <a:r>
              <a:rPr lang="en-GB" sz="2200" dirty="0" smtClean="0">
                <a:solidFill>
                  <a:srgbClr val="000000"/>
                </a:solidFill>
                <a:latin typeface="Calibri" charset="0"/>
              </a:rPr>
              <a:t> </a:t>
            </a:r>
            <a:r>
              <a:rPr lang="en-GB" sz="2200" dirty="0" err="1" smtClean="0">
                <a:solidFill>
                  <a:srgbClr val="000000"/>
                </a:solidFill>
                <a:latin typeface="Calibri" charset="0"/>
              </a:rPr>
              <a:t>ou</a:t>
            </a:r>
            <a:r>
              <a:rPr lang="en-GB" sz="2200" dirty="0" smtClean="0">
                <a:solidFill>
                  <a:srgbClr val="000000"/>
                </a:solidFill>
                <a:latin typeface="Calibri" charset="0"/>
              </a:rPr>
              <a:t> </a:t>
            </a:r>
            <a:r>
              <a:rPr lang="en-GB" sz="2200" dirty="0" err="1" smtClean="0">
                <a:solidFill>
                  <a:srgbClr val="000000"/>
                </a:solidFill>
                <a:latin typeface="Calibri" charset="0"/>
              </a:rPr>
              <a:t>sur</a:t>
            </a:r>
            <a:r>
              <a:rPr lang="en-GB" sz="2200" dirty="0" smtClean="0">
                <a:solidFill>
                  <a:srgbClr val="000000"/>
                </a:solidFill>
                <a:latin typeface="Calibri" charset="0"/>
              </a:rPr>
              <a:t> les prix</a:t>
            </a:r>
          </a:p>
          <a:p>
            <a:pPr lvl="1" eaLnBrk="1" hangingPunct="1">
              <a:lnSpc>
                <a:spcPct val="93000"/>
              </a:lnSpc>
              <a:spcAft>
                <a:spcPts val="1038"/>
              </a:spcAft>
              <a:buSzPct val="45000"/>
              <a:buFont typeface="Symbol" charset="0"/>
              <a:buChar char=""/>
              <a:defRPr/>
            </a:pPr>
            <a:r>
              <a:rPr lang="en-GB" sz="2200" dirty="0" smtClean="0">
                <a:solidFill>
                  <a:srgbClr val="000000"/>
                </a:solidFill>
                <a:latin typeface="Calibri" charset="0"/>
              </a:rPr>
              <a:t>Indexation des pensions par un coefficient: </a:t>
            </a:r>
            <a:r>
              <a:rPr lang="en-GB" sz="2200" dirty="0" err="1" smtClean="0">
                <a:solidFill>
                  <a:srgbClr val="000000"/>
                </a:solidFill>
                <a:latin typeface="Calibri" charset="0"/>
              </a:rPr>
              <a:t>croissance</a:t>
            </a:r>
            <a:r>
              <a:rPr lang="en-GB" sz="2200" dirty="0" smtClean="0">
                <a:solidFill>
                  <a:srgbClr val="000000"/>
                </a:solidFill>
                <a:latin typeface="Calibri" charset="0"/>
              </a:rPr>
              <a:t> des </a:t>
            </a:r>
            <a:r>
              <a:rPr lang="en-GB" sz="2200" dirty="0" err="1" smtClean="0">
                <a:solidFill>
                  <a:srgbClr val="000000"/>
                </a:solidFill>
                <a:latin typeface="Calibri" charset="0"/>
              </a:rPr>
              <a:t>salaires</a:t>
            </a:r>
            <a:r>
              <a:rPr lang="en-GB" sz="2200" dirty="0" smtClean="0">
                <a:solidFill>
                  <a:srgbClr val="000000"/>
                </a:solidFill>
                <a:latin typeface="Calibri" charset="0"/>
              </a:rPr>
              <a:t> </a:t>
            </a:r>
            <a:r>
              <a:rPr lang="mr-IN" sz="2200" dirty="0" smtClean="0">
                <a:solidFill>
                  <a:srgbClr val="000000"/>
                </a:solidFill>
                <a:latin typeface="Calibri" charset="0"/>
              </a:rPr>
              <a:t>–</a:t>
            </a:r>
            <a:r>
              <a:rPr lang="en-GB" sz="2200" dirty="0" smtClean="0">
                <a:solidFill>
                  <a:srgbClr val="000000"/>
                </a:solidFill>
                <a:latin typeface="Calibri" charset="0"/>
              </a:rPr>
              <a:t> 1,6% en </a:t>
            </a:r>
            <a:r>
              <a:rPr lang="en-GB" sz="2200" dirty="0" err="1" smtClean="0">
                <a:solidFill>
                  <a:srgbClr val="000000"/>
                </a:solidFill>
                <a:latin typeface="Calibri" charset="0"/>
              </a:rPr>
              <a:t>Suède</a:t>
            </a:r>
            <a:endParaRPr lang="en-GB" sz="2200" dirty="0" smtClean="0">
              <a:solidFill>
                <a:srgbClr val="000000"/>
              </a:solidFill>
              <a:latin typeface="Calibri" charset="0"/>
            </a:endParaRPr>
          </a:p>
          <a:p>
            <a:pPr marL="515937" lvl="1" indent="0" eaLnBrk="1" hangingPunct="1">
              <a:lnSpc>
                <a:spcPct val="93000"/>
              </a:lnSpc>
              <a:spcAft>
                <a:spcPts val="1038"/>
              </a:spcAft>
              <a:buSzPct val="45000"/>
              <a:defRPr/>
            </a:pPr>
            <a:r>
              <a:rPr lang="en-GB" sz="2200" dirty="0" smtClean="0">
                <a:solidFill>
                  <a:srgbClr val="000000"/>
                </a:solidFill>
                <a:latin typeface="Calibri" charset="0"/>
              </a:rPr>
              <a:t>Age de </a:t>
            </a:r>
            <a:r>
              <a:rPr lang="en-GB" sz="2200" dirty="0" err="1" smtClean="0">
                <a:solidFill>
                  <a:srgbClr val="000000"/>
                </a:solidFill>
                <a:latin typeface="Calibri" charset="0"/>
              </a:rPr>
              <a:t>départ</a:t>
            </a:r>
            <a:r>
              <a:rPr lang="en-GB" sz="2200" dirty="0" smtClean="0">
                <a:solidFill>
                  <a:srgbClr val="000000"/>
                </a:solidFill>
                <a:latin typeface="Calibri" charset="0"/>
              </a:rPr>
              <a:t>: </a:t>
            </a:r>
            <a:r>
              <a:rPr lang="en-GB" sz="2200" dirty="0" err="1" smtClean="0">
                <a:solidFill>
                  <a:srgbClr val="000000"/>
                </a:solidFill>
                <a:latin typeface="Calibri" charset="0"/>
              </a:rPr>
              <a:t>à</a:t>
            </a:r>
            <a:r>
              <a:rPr lang="en-GB" sz="2200" dirty="0" smtClean="0">
                <a:solidFill>
                  <a:srgbClr val="000000"/>
                </a:solidFill>
                <a:latin typeface="Calibri" charset="0"/>
              </a:rPr>
              <a:t> </a:t>
            </a:r>
            <a:r>
              <a:rPr lang="en-GB" sz="2200" dirty="0" err="1" smtClean="0">
                <a:solidFill>
                  <a:srgbClr val="000000"/>
                </a:solidFill>
                <a:latin typeface="Calibri" charset="0"/>
              </a:rPr>
              <a:t>partir</a:t>
            </a:r>
            <a:r>
              <a:rPr lang="en-GB" sz="2200" dirty="0" smtClean="0">
                <a:solidFill>
                  <a:srgbClr val="000000"/>
                </a:solidFill>
                <a:latin typeface="Calibri" charset="0"/>
              </a:rPr>
              <a:t> de 61 </a:t>
            </a:r>
            <a:r>
              <a:rPr lang="en-GB" sz="2200" dirty="0" err="1" smtClean="0">
                <a:solidFill>
                  <a:srgbClr val="000000"/>
                </a:solidFill>
                <a:latin typeface="Calibri" charset="0"/>
              </a:rPr>
              <a:t>ans</a:t>
            </a:r>
            <a:r>
              <a:rPr lang="en-GB" sz="2200" dirty="0" smtClean="0">
                <a:solidFill>
                  <a:srgbClr val="000000"/>
                </a:solidFill>
                <a:latin typeface="Calibri" charset="0"/>
              </a:rPr>
              <a:t> en </a:t>
            </a:r>
            <a:r>
              <a:rPr lang="en-GB" sz="2200" dirty="0" err="1" smtClean="0">
                <a:solidFill>
                  <a:srgbClr val="000000"/>
                </a:solidFill>
                <a:latin typeface="Calibri" charset="0"/>
              </a:rPr>
              <a:t>Suède</a:t>
            </a:r>
            <a:r>
              <a:rPr lang="en-GB" sz="2200" dirty="0" smtClean="0">
                <a:solidFill>
                  <a:srgbClr val="000000"/>
                </a:solidFill>
                <a:latin typeface="Calibri" charset="0"/>
              </a:rPr>
              <a:t>.</a:t>
            </a:r>
          </a:p>
          <a:p>
            <a:pPr marL="515937" lvl="1" indent="0" eaLnBrk="1" hangingPunct="1">
              <a:lnSpc>
                <a:spcPct val="93000"/>
              </a:lnSpc>
              <a:spcAft>
                <a:spcPts val="1038"/>
              </a:spcAft>
              <a:buSzPct val="45000"/>
              <a:defRPr/>
            </a:pPr>
            <a:endParaRPr lang="en-GB" sz="2200" dirty="0" smtClean="0">
              <a:solidFill>
                <a:srgbClr val="000000"/>
              </a:solidFill>
              <a:latin typeface="Calibri" charset="0"/>
            </a:endParaRPr>
          </a:p>
        </p:txBody>
      </p:sp>
      <p:sp>
        <p:nvSpPr>
          <p:cNvPr id="44036" name="Rectangle 4"/>
          <p:cNvSpPr>
            <a:spLocks noChangeArrowheads="1"/>
          </p:cNvSpPr>
          <p:nvPr/>
        </p:nvSpPr>
        <p:spPr bwMode="auto">
          <a:xfrm>
            <a:off x="2643188" y="2239963"/>
            <a:ext cx="1866900" cy="830262"/>
          </a:xfrm>
          <a:prstGeom prst="rect">
            <a:avLst/>
          </a:prstGeom>
          <a:solidFill>
            <a:srgbClr val="00B8FF"/>
          </a:solidFill>
          <a:ln w="9360">
            <a:solidFill>
              <a:srgbClr val="000000"/>
            </a:solidFill>
            <a:round/>
            <a:headEnd/>
            <a:tailEnd/>
          </a:ln>
        </p:spPr>
        <p:txBody>
          <a:bodyPr lIns="81720" tIns="42480" rIns="81720" bIns="42480"/>
          <a:lstStyle/>
          <a:p>
            <a:pPr algn="ctr">
              <a:lnSpc>
                <a:spcPct val="93000"/>
              </a:lnSpc>
              <a:buClr>
                <a:srgbClr val="FFFFFF"/>
              </a:buClr>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FF"/>
                </a:solidFill>
                <a:latin typeface="Calibri" charset="0"/>
              </a:rPr>
              <a:t>Compte individuel virtuel</a:t>
            </a:r>
          </a:p>
        </p:txBody>
      </p:sp>
      <p:sp>
        <p:nvSpPr>
          <p:cNvPr id="44037" name="Oval 5"/>
          <p:cNvSpPr>
            <a:spLocks noChangeArrowheads="1"/>
          </p:cNvSpPr>
          <p:nvPr/>
        </p:nvSpPr>
        <p:spPr bwMode="auto">
          <a:xfrm>
            <a:off x="749300" y="1614488"/>
            <a:ext cx="1684338" cy="828675"/>
          </a:xfrm>
          <a:prstGeom prst="ellipse">
            <a:avLst/>
          </a:prstGeom>
          <a:solidFill>
            <a:srgbClr val="00B8FF"/>
          </a:solidFill>
          <a:ln w="9360">
            <a:solidFill>
              <a:srgbClr val="000000"/>
            </a:solidFill>
            <a:miter lim="800000"/>
            <a:headEnd/>
            <a:tailEnd/>
          </a:ln>
        </p:spPr>
        <p:txBody>
          <a:bodyPr lIns="81720" tIns="42480" rIns="81720" bIns="42480"/>
          <a:lstStyle/>
          <a:p>
            <a:pPr>
              <a:lnSpc>
                <a:spcPct val="93000"/>
              </a:lnSpc>
              <a:buClr>
                <a:srgbClr val="FFFFFF"/>
              </a:buClr>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FF"/>
                </a:solidFill>
                <a:latin typeface="Calibri" charset="0"/>
              </a:rPr>
              <a:t>Cotisations</a:t>
            </a:r>
          </a:p>
        </p:txBody>
      </p:sp>
      <p:cxnSp>
        <p:nvCxnSpPr>
          <p:cNvPr id="44038" name="AutoShape 6"/>
          <p:cNvCxnSpPr>
            <a:cxnSpLocks noChangeShapeType="1"/>
            <a:stCxn id="44037" idx="4"/>
            <a:endCxn id="44036" idx="1"/>
          </p:cNvCxnSpPr>
          <p:nvPr/>
        </p:nvCxnSpPr>
        <p:spPr bwMode="auto">
          <a:xfrm>
            <a:off x="1590675" y="2443163"/>
            <a:ext cx="1052513" cy="212725"/>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44039" name="Rectangle 7"/>
          <p:cNvSpPr>
            <a:spLocks noChangeArrowheads="1"/>
          </p:cNvSpPr>
          <p:nvPr/>
        </p:nvSpPr>
        <p:spPr bwMode="auto">
          <a:xfrm>
            <a:off x="2698750" y="5289550"/>
            <a:ext cx="1801813" cy="830263"/>
          </a:xfrm>
          <a:prstGeom prst="rect">
            <a:avLst/>
          </a:prstGeom>
          <a:solidFill>
            <a:srgbClr val="00B8FF"/>
          </a:solidFill>
          <a:ln w="9360">
            <a:solidFill>
              <a:srgbClr val="000000"/>
            </a:solidFill>
            <a:round/>
            <a:headEnd/>
            <a:tailEnd/>
          </a:ln>
        </p:spPr>
        <p:txBody>
          <a:bodyPr lIns="81720" tIns="42480" rIns="81720" bIns="42480"/>
          <a:lstStyle/>
          <a:p>
            <a:pPr>
              <a:lnSpc>
                <a:spcPct val="93000"/>
              </a:lnSpc>
              <a:buClr>
                <a:srgbClr val="FFFFFF"/>
              </a:buClr>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FF"/>
                </a:solidFill>
                <a:latin typeface="Calibri" charset="0"/>
              </a:rPr>
              <a:t>Pension liquidée</a:t>
            </a:r>
          </a:p>
        </p:txBody>
      </p:sp>
      <p:cxnSp>
        <p:nvCxnSpPr>
          <p:cNvPr id="44040" name="AutoShape 8"/>
          <p:cNvCxnSpPr>
            <a:cxnSpLocks noChangeShapeType="1"/>
            <a:stCxn id="44036" idx="2"/>
            <a:endCxn id="44039" idx="0"/>
          </p:cNvCxnSpPr>
          <p:nvPr/>
        </p:nvCxnSpPr>
        <p:spPr bwMode="auto">
          <a:xfrm>
            <a:off x="3576638" y="3070225"/>
            <a:ext cx="22225" cy="2219325"/>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44041" name="Oval 9"/>
          <p:cNvSpPr>
            <a:spLocks noChangeArrowheads="1"/>
          </p:cNvSpPr>
          <p:nvPr/>
        </p:nvSpPr>
        <p:spPr bwMode="auto">
          <a:xfrm>
            <a:off x="360363" y="3363913"/>
            <a:ext cx="2698750" cy="1855787"/>
          </a:xfrm>
          <a:prstGeom prst="ellipse">
            <a:avLst/>
          </a:prstGeom>
          <a:solidFill>
            <a:srgbClr val="00B8FF"/>
          </a:solidFill>
          <a:ln w="9360">
            <a:solidFill>
              <a:srgbClr val="000000"/>
            </a:solidFill>
            <a:miter lim="800000"/>
            <a:headEnd/>
            <a:tailEnd/>
          </a:ln>
        </p:spPr>
        <p:txBody>
          <a:bodyPr lIns="81720" tIns="42480" rIns="81720" bIns="42480"/>
          <a:lstStyle/>
          <a:p>
            <a:pPr>
              <a:lnSpc>
                <a:spcPct val="93000"/>
              </a:lnSpc>
              <a:buClr>
                <a:srgbClr val="FFFFFF"/>
              </a:buClr>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FF"/>
                </a:solidFill>
                <a:latin typeface="Calibri" charset="0"/>
              </a:rPr>
              <a:t>Coefficient de conversion,fonction de l’</a:t>
            </a:r>
            <a:r>
              <a:rPr lang="en-GB" altLang="ja-JP" sz="1600">
                <a:solidFill>
                  <a:srgbClr val="FFFFFF"/>
                </a:solidFill>
                <a:latin typeface="Calibri" charset="0"/>
              </a:rPr>
              <a:t>âge de départ à la retraite et l</a:t>
            </a:r>
            <a:r>
              <a:rPr lang="en-GB" sz="1600">
                <a:solidFill>
                  <a:srgbClr val="FFFFFF"/>
                </a:solidFill>
                <a:latin typeface="Calibri" charset="0"/>
              </a:rPr>
              <a:t>’</a:t>
            </a:r>
            <a:r>
              <a:rPr lang="en-GB" altLang="ja-JP" sz="1600">
                <a:solidFill>
                  <a:srgbClr val="FFFFFF"/>
                </a:solidFill>
                <a:latin typeface="Calibri" charset="0"/>
              </a:rPr>
              <a:t>espérance de vie de la génération</a:t>
            </a:r>
          </a:p>
          <a:p>
            <a:pPr>
              <a:lnSpc>
                <a:spcPct val="93000"/>
              </a:lnSpc>
              <a:buClr>
                <a:srgbClr val="FFFFFF"/>
              </a:buClr>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FFFFFF"/>
              </a:solidFill>
              <a:latin typeface="Calibri" charset="0"/>
            </a:endParaRPr>
          </a:p>
        </p:txBody>
      </p:sp>
      <p:cxnSp>
        <p:nvCxnSpPr>
          <p:cNvPr id="44042" name="AutoShape 10"/>
          <p:cNvCxnSpPr>
            <a:cxnSpLocks noChangeShapeType="1"/>
            <a:stCxn id="44041" idx="6"/>
          </p:cNvCxnSpPr>
          <p:nvPr/>
        </p:nvCxnSpPr>
        <p:spPr bwMode="auto">
          <a:xfrm>
            <a:off x="3059113" y="4292600"/>
            <a:ext cx="530225" cy="6350"/>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44043" name="Text Box 11"/>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DABC5112-F122-CB4E-B8E2-EBA668134420}" type="slidenum">
              <a:rPr lang="fr-FR" sz="1200">
                <a:solidFill>
                  <a:srgbClr val="898989"/>
                </a:solidFill>
                <a:latin typeface="Calibri" charset="0"/>
              </a:rPr>
              <a:pPr algn="r" eaLnBrk="1" hangingPunct="1">
                <a:buClr>
                  <a:srgbClr val="898989"/>
                </a:buClr>
                <a:buFont typeface="Calibri" charset="0"/>
                <a:buNone/>
              </a:pPr>
              <a:t>16</a:t>
            </a:fld>
            <a:endParaRPr lang="fr-FR" sz="1200">
              <a:solidFill>
                <a:srgbClr val="898989"/>
              </a:solidFill>
              <a:latin typeface="Calibri" charset="0"/>
            </a:endParaRPr>
          </a:p>
        </p:txBody>
      </p:sp>
      <p:sp>
        <p:nvSpPr>
          <p:cNvPr id="44044" name="Espace réservé du numéro de diapositive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9E6C3A-8FD0-714D-8AB6-C833D8214A20}" type="slidenum">
              <a:rPr lang="fr-FR" sz="1200">
                <a:solidFill>
                  <a:srgbClr val="898989"/>
                </a:solidFill>
                <a:latin typeface="Calibri" charset="0"/>
              </a:rPr>
              <a:pPr eaLnBrk="1" hangingPunct="1"/>
              <a:t>16</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re 1"/>
          <p:cNvSpPr>
            <a:spLocks noGrp="1"/>
          </p:cNvSpPr>
          <p:nvPr>
            <p:ph type="title"/>
          </p:nvPr>
        </p:nvSpPr>
        <p:spPr/>
        <p:txBody>
          <a:bodyPr/>
          <a:lstStyle/>
          <a:p>
            <a:r>
              <a:rPr lang="fr-FR" sz="3200">
                <a:latin typeface="Calibri" charset="0"/>
                <a:cs typeface="MS PGothic" charset="0"/>
              </a:rPr>
              <a:t>Le système suédois est complété par un mécanisme d’ajustement automatique</a:t>
            </a:r>
            <a:br>
              <a:rPr lang="fr-FR" sz="3200">
                <a:latin typeface="Calibri" charset="0"/>
                <a:cs typeface="MS PGothic" charset="0"/>
              </a:rPr>
            </a:br>
            <a:endParaRPr lang="fr-FR" sz="3200">
              <a:latin typeface="Calibri" charset="0"/>
            </a:endParaRPr>
          </a:p>
        </p:txBody>
      </p:sp>
      <p:sp>
        <p:nvSpPr>
          <p:cNvPr id="102402" name="Espace réservé du contenu 2"/>
          <p:cNvSpPr>
            <a:spLocks noGrp="1"/>
          </p:cNvSpPr>
          <p:nvPr>
            <p:ph idx="1"/>
          </p:nvPr>
        </p:nvSpPr>
        <p:spPr/>
        <p:txBody>
          <a:bodyPr/>
          <a:lstStyle/>
          <a:p>
            <a:pPr eaLnBrk="1" hangingPunct="1">
              <a:buFont typeface="Wingdings" charset="0"/>
              <a:buNone/>
            </a:pPr>
            <a:endParaRPr lang="fr-FR">
              <a:latin typeface="Calibri" charset="0"/>
              <a:cs typeface="MS PGothic" charset="0"/>
            </a:endParaRPr>
          </a:p>
          <a:p>
            <a:pPr eaLnBrk="1" hangingPunct="1">
              <a:buFont typeface="Wingdings" charset="0"/>
              <a:buNone/>
            </a:pPr>
            <a:r>
              <a:rPr lang="fr-FR">
                <a:latin typeface="Calibri" charset="0"/>
                <a:cs typeface="MS PGothic" charset="0"/>
              </a:rPr>
              <a:t>Avec ce mécanisme, toutes les rentes de retraite ont été réduites :</a:t>
            </a:r>
          </a:p>
          <a:p>
            <a:pPr eaLnBrk="1" hangingPunct="1"/>
            <a:r>
              <a:rPr lang="fr-FR">
                <a:latin typeface="Calibri" charset="0"/>
                <a:cs typeface="MS PGothic" charset="0"/>
              </a:rPr>
              <a:t> de - 3 % en 2010</a:t>
            </a:r>
          </a:p>
          <a:p>
            <a:pPr eaLnBrk="1" hangingPunct="1"/>
            <a:r>
              <a:rPr lang="fr-FR">
                <a:latin typeface="Calibri" charset="0"/>
                <a:cs typeface="MS PGothic" charset="0"/>
              </a:rPr>
              <a:t> de - 4,3 % en 2011</a:t>
            </a:r>
          </a:p>
          <a:p>
            <a:pPr eaLnBrk="1" hangingPunct="1"/>
            <a:r>
              <a:rPr lang="fr-FR">
                <a:latin typeface="Calibri" charset="0"/>
                <a:cs typeface="MS PGothic" charset="0"/>
              </a:rPr>
              <a:t> de - 2,7 % en 2014</a:t>
            </a:r>
          </a:p>
          <a:p>
            <a:pPr eaLnBrk="1" hangingPunct="1">
              <a:buFont typeface="Wingdings" charset="0"/>
              <a:buNone/>
            </a:pPr>
            <a:r>
              <a:rPr lang="fr-FR">
                <a:latin typeface="Calibri" charset="0"/>
                <a:cs typeface="MS PGothic" charset="0"/>
              </a:rPr>
              <a:t>Soit près de 10 % de baisse nominale des rentes en 4 années !</a:t>
            </a:r>
            <a:endParaRPr lang="fr-FR">
              <a:latin typeface="Calibri" charset="0"/>
            </a:endParaRPr>
          </a:p>
          <a:p>
            <a:endParaRPr lang="fr-FR">
              <a:latin typeface="Calibri"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p:cNvSpPr>
            <a:spLocks noGrp="1"/>
          </p:cNvSpPr>
          <p:nvPr>
            <p:ph type="title"/>
          </p:nvPr>
        </p:nvSpPr>
        <p:spPr>
          <a:xfrm>
            <a:off x="457200" y="152400"/>
            <a:ext cx="5410200" cy="990600"/>
          </a:xfrm>
        </p:spPr>
        <p:txBody>
          <a:bodyPr/>
          <a:lstStyle/>
          <a:p>
            <a:pPr eaLnBrk="1" hangingPunct="1"/>
            <a:r>
              <a:rPr lang="fr-FR" sz="2800">
                <a:latin typeface="Calibri" charset="0"/>
              </a:rPr>
              <a:t>Propos entendus…</a:t>
            </a:r>
          </a:p>
        </p:txBody>
      </p:sp>
      <p:sp>
        <p:nvSpPr>
          <p:cNvPr id="3" name="Espace réservé du contenu 2"/>
          <p:cNvSpPr>
            <a:spLocks noGrp="1"/>
          </p:cNvSpPr>
          <p:nvPr>
            <p:ph sz="quarter" idx="4294967295"/>
          </p:nvPr>
        </p:nvSpPr>
        <p:spPr>
          <a:xfrm>
            <a:off x="457200" y="1219200"/>
            <a:ext cx="8229600" cy="4937125"/>
          </a:xfrm>
        </p:spPr>
        <p:txBody>
          <a:bodyPr/>
          <a:lstStyle/>
          <a:p>
            <a:pPr eaLnBrk="1" hangingPunct="1"/>
            <a:r>
              <a:rPr lang="fr-FR" i="1">
                <a:latin typeface="Calibri" charset="0"/>
              </a:rPr>
              <a:t>« De toutes façons, les jeunes n’auront pas le droit à la retraite »…</a:t>
            </a:r>
          </a:p>
          <a:p>
            <a:pPr eaLnBrk="1" hangingPunct="1"/>
            <a:r>
              <a:rPr lang="fr-FR" i="1">
                <a:latin typeface="Calibri" charset="0"/>
              </a:rPr>
              <a:t>« Le coût du travail est trop élevé en France… »</a:t>
            </a:r>
          </a:p>
          <a:p>
            <a:pPr eaLnBrk="1" hangingPunct="1"/>
            <a:r>
              <a:rPr lang="fr-FR" i="1">
                <a:latin typeface="Calibri" charset="0"/>
              </a:rPr>
              <a:t>« Il y a trop de retraités, et pas assez d’actifs… »</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33375"/>
            <a:ext cx="2857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p:cNvSpPr>
            <a:spLocks noGrp="1"/>
          </p:cNvSpPr>
          <p:nvPr>
            <p:ph type="title"/>
          </p:nvPr>
        </p:nvSpPr>
        <p:spPr>
          <a:xfrm>
            <a:off x="457200" y="152400"/>
            <a:ext cx="5410200" cy="990600"/>
          </a:xfrm>
        </p:spPr>
        <p:txBody>
          <a:bodyPr/>
          <a:lstStyle/>
          <a:p>
            <a:pPr eaLnBrk="1" hangingPunct="1"/>
            <a:r>
              <a:rPr lang="fr-FR" sz="2800">
                <a:latin typeface="Calibri" charset="0"/>
              </a:rPr>
              <a:t>Propos entendus…</a:t>
            </a:r>
          </a:p>
        </p:txBody>
      </p:sp>
      <p:sp>
        <p:nvSpPr>
          <p:cNvPr id="3" name="Espace réservé du contenu 2"/>
          <p:cNvSpPr>
            <a:spLocks noGrp="1"/>
          </p:cNvSpPr>
          <p:nvPr>
            <p:ph sz="quarter" idx="4294967295"/>
          </p:nvPr>
        </p:nvSpPr>
        <p:spPr>
          <a:xfrm>
            <a:off x="457200" y="1219200"/>
            <a:ext cx="8229600" cy="4937125"/>
          </a:xfrm>
        </p:spPr>
        <p:txBody>
          <a:bodyPr/>
          <a:lstStyle/>
          <a:p>
            <a:pPr eaLnBrk="1" hangingPunct="1"/>
            <a:r>
              <a:rPr lang="fr-FR" i="1">
                <a:latin typeface="Calibri" charset="0"/>
              </a:rPr>
              <a:t>« Notre système est trop complexe, il est peu lisible… »</a:t>
            </a:r>
          </a:p>
          <a:p>
            <a:pPr eaLnBrk="1" hangingPunct="1"/>
            <a:r>
              <a:rPr lang="fr-FR" i="1">
                <a:latin typeface="Calibri" charset="0"/>
              </a:rPr>
              <a:t>« Les fonctionnaires sont des privilégiés… »</a:t>
            </a:r>
          </a:p>
          <a:p>
            <a:pPr eaLnBrk="1" hangingPunct="1"/>
            <a:r>
              <a:rPr lang="fr-FR" i="1">
                <a:latin typeface="Calibri" charset="0"/>
              </a:rPr>
              <a:t>« Dès lors que l’espérance de vie augmente, on devra travailler aussi un peu plus longtemps »…</a:t>
            </a:r>
          </a:p>
          <a:p>
            <a:pPr eaLnBrk="1" hangingPunct="1">
              <a:buFontTx/>
              <a:buNone/>
            </a:pPr>
            <a:endParaRPr lang="fr-FR" i="1">
              <a:latin typeface="Calibri" charset="0"/>
            </a:endParaRP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33375"/>
            <a:ext cx="2857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28588"/>
            <a:ext cx="8229600" cy="1435100"/>
          </a:xfrm>
        </p:spPr>
        <p:txBody>
          <a:bodyPr lIns="0" tIns="0" rIns="0" bIns="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latin typeface="Calibri" charset="0"/>
              </a:rPr>
              <a:t>Vers un régime par points ou par comptes notionnels ?</a:t>
            </a:r>
          </a:p>
        </p:txBody>
      </p:sp>
      <p:sp>
        <p:nvSpPr>
          <p:cNvPr id="17410" name="Rectangle 2"/>
          <p:cNvSpPr>
            <a:spLocks noGrp="1" noChangeArrowheads="1"/>
          </p:cNvSpPr>
          <p:nvPr>
            <p:ph type="body" idx="1"/>
          </p:nvPr>
        </p:nvSpPr>
        <p:spPr>
          <a:xfrm>
            <a:off x="457200" y="1706563"/>
            <a:ext cx="8229600" cy="5322887"/>
          </a:xfrm>
        </p:spPr>
        <p:txBody>
          <a:bodyPr lIns="0" tIns="0" rIns="0" bIns="0"/>
          <a:lstStyle/>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atin typeface="Calibri" charset="0"/>
            </a:endParaRP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atin typeface="Calibri" charset="0"/>
              </a:rPr>
              <a:t>Programme d’</a:t>
            </a:r>
            <a:r>
              <a:rPr lang="fr-FR" altLang="ja-JP">
                <a:latin typeface="Calibri" charset="0"/>
              </a:rPr>
              <a:t>Emmanuel Macron</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atin typeface="Calibri" charset="0"/>
              </a:rPr>
              <a:t>« Un euro cotisé doit donner lieu aux mêmes droits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atin typeface="Calibri" charset="0"/>
            </a:endParaRP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atin typeface="Calibri" charset="0"/>
            </a:endParaRPr>
          </a:p>
        </p:txBody>
      </p:sp>
      <p:sp>
        <p:nvSpPr>
          <p:cNvPr id="1741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898B86-3991-0543-90C0-056A888EF41B}" type="slidenum">
              <a:rPr lang="fr-FR" sz="1200">
                <a:solidFill>
                  <a:srgbClr val="898989"/>
                </a:solidFill>
                <a:latin typeface="Calibri" charset="0"/>
              </a:rPr>
              <a:pPr eaLnBrk="1" hangingPunct="1"/>
              <a:t>2</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2216150"/>
            <a:ext cx="701833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Shape 1"/>
          <p:cNvSpPr txBox="1"/>
          <p:nvPr/>
        </p:nvSpPr>
        <p:spPr>
          <a:xfrm>
            <a:off x="1060450" y="527050"/>
            <a:ext cx="6827838" cy="1468438"/>
          </a:xfrm>
          <a:prstGeom prst="rect">
            <a:avLst/>
          </a:prstGeom>
          <a:noFill/>
          <a:ln>
            <a:noFill/>
          </a:ln>
        </p:spPr>
        <p:txBody>
          <a:bodyPr/>
          <a:lstStyle/>
          <a:p>
            <a:pPr algn="ctr" fontAlgn="auto">
              <a:spcBef>
                <a:spcPts val="0"/>
              </a:spcBef>
              <a:spcAft>
                <a:spcPts val="0"/>
              </a:spcAft>
              <a:defRPr/>
            </a:pPr>
            <a:r>
              <a:rPr lang="fr-FR" sz="4400" b="1" spc="-1">
                <a:solidFill>
                  <a:srgbClr val="000000"/>
                </a:solidFill>
                <a:uFill>
                  <a:solidFill>
                    <a:srgbClr val="FFFFFF"/>
                  </a:solidFill>
                </a:uFill>
                <a:latin typeface="Cambria"/>
                <a:cs typeface="+mn-cs"/>
              </a:rPr>
              <a:t>Taux de pauvreté 
des retraité-es</a:t>
            </a:r>
            <a:endParaRPr lang="fr-FR" spc="-1">
              <a:solidFill>
                <a:srgbClr val="000000"/>
              </a:solidFill>
              <a:uFill>
                <a:solidFill>
                  <a:srgbClr val="FFFFFF"/>
                </a:solidFill>
              </a:uFill>
              <a:latin typeface="Calibri"/>
              <a:cs typeface="+mn-cs"/>
            </a:endParaRPr>
          </a:p>
        </p:txBody>
      </p:sp>
      <p:sp>
        <p:nvSpPr>
          <p:cNvPr id="86" name="CustomShape 2"/>
          <p:cNvSpPr/>
          <p:nvPr/>
        </p:nvSpPr>
        <p:spPr>
          <a:xfrm>
            <a:off x="1203325" y="1997075"/>
            <a:ext cx="6731000" cy="26495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endParaRPr lang="fr-FR" spc="-1">
              <a:solidFill>
                <a:srgbClr val="000000"/>
              </a:solidFill>
              <a:uFill>
                <a:solidFill>
                  <a:srgbClr val="FFFFFF"/>
                </a:solidFill>
              </a:uFill>
            </a:endParaRPr>
          </a:p>
          <a:p>
            <a:pPr fontAlgn="auto">
              <a:spcBef>
                <a:spcPts val="0"/>
              </a:spcBef>
              <a:spcAft>
                <a:spcPts val="0"/>
              </a:spcAft>
              <a:defRPr/>
            </a:pPr>
            <a:endParaRPr lang="fr-FR" spc="-1">
              <a:solidFill>
                <a:srgbClr val="000000"/>
              </a:solidFill>
              <a:uFill>
                <a:solidFill>
                  <a:srgbClr val="FFFFFF"/>
                </a:solidFill>
              </a:uFill>
            </a:endParaRPr>
          </a:p>
          <a:p>
            <a:pPr fontAlgn="auto">
              <a:spcBef>
                <a:spcPts val="0"/>
              </a:spcBef>
              <a:spcAft>
                <a:spcPts val="0"/>
              </a:spcAft>
              <a:defRPr/>
            </a:pPr>
            <a:endParaRPr lang="fr-FR" spc="-1">
              <a:solidFill>
                <a:srgbClr val="000000"/>
              </a:solidFill>
              <a:uFill>
                <a:solidFill>
                  <a:srgbClr val="FFFFFF"/>
                </a:solidFill>
              </a:uFill>
            </a:endParaRPr>
          </a:p>
          <a:p>
            <a:pPr fontAlgn="auto">
              <a:spcBef>
                <a:spcPts val="0"/>
              </a:spcBef>
              <a:spcAft>
                <a:spcPts val="0"/>
              </a:spcAft>
              <a:defRPr/>
            </a:pPr>
            <a:endParaRPr lang="fr-FR" spc="-1">
              <a:solidFill>
                <a:srgbClr val="000000"/>
              </a:solidFill>
              <a:uFill>
                <a:solidFill>
                  <a:srgbClr val="FFFFFF"/>
                </a:solidFill>
              </a:uFill>
            </a:endParaRPr>
          </a:p>
          <a:p>
            <a:pPr fontAlgn="auto">
              <a:spcBef>
                <a:spcPts val="0"/>
              </a:spcBef>
              <a:spcAft>
                <a:spcPts val="0"/>
              </a:spcAft>
              <a:defRPr/>
            </a:pPr>
            <a:endParaRPr lang="fr-FR" spc="-1">
              <a:solidFill>
                <a:srgbClr val="000000"/>
              </a:solidFill>
              <a:uFill>
                <a:solidFill>
                  <a:srgbClr val="FFFFFF"/>
                </a:solidFill>
              </a:uFill>
            </a:endParaRPr>
          </a:p>
          <a:p>
            <a:pPr fontAlgn="auto">
              <a:spcBef>
                <a:spcPts val="0"/>
              </a:spcBef>
              <a:spcAft>
                <a:spcPts val="0"/>
              </a:spcAft>
              <a:defRPr/>
            </a:pPr>
            <a:endParaRPr lang="fr-FR" spc="-1">
              <a:solidFill>
                <a:srgbClr val="000000"/>
              </a:solidFill>
              <a:uFill>
                <a:solidFill>
                  <a:srgbClr val="FFFFFF"/>
                </a:solidFill>
              </a:uFill>
            </a:endParaRPr>
          </a:p>
        </p:txBody>
      </p:sp>
      <p:sp>
        <p:nvSpPr>
          <p:cNvPr id="87" name="CustomShape 3"/>
          <p:cNvSpPr/>
          <p:nvPr/>
        </p:nvSpPr>
        <p:spPr>
          <a:xfrm rot="18951000">
            <a:off x="-975600" y="-248760"/>
            <a:ext cx="2950920" cy="1481400"/>
          </a:xfrm>
          <a:prstGeom prst="triangle">
            <a:avLst>
              <a:gd name="adj" fmla="val 50000"/>
            </a:avLst>
          </a:prstGeom>
          <a:solidFill>
            <a:srgbClr val="FFFF00"/>
          </a:solidFill>
          <a:ln>
            <a:noFill/>
          </a:ln>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p:style>
      </p:sp>
      <p:sp>
        <p:nvSpPr>
          <p:cNvPr id="88" name="CustomShape 4"/>
          <p:cNvSpPr/>
          <p:nvPr/>
        </p:nvSpPr>
        <p:spPr>
          <a:xfrm>
            <a:off x="1246188" y="1831975"/>
            <a:ext cx="7707312" cy="6397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fr-FR" sz="3600" spc="-1">
                <a:solidFill>
                  <a:srgbClr val="800000"/>
                </a:solidFill>
                <a:uFill>
                  <a:solidFill>
                    <a:srgbClr val="FFFFFF"/>
                  </a:solidFill>
                </a:uFill>
                <a:latin typeface="Cambria"/>
              </a:rPr>
              <a:t>Vers un retournement historique ?</a:t>
            </a:r>
            <a:endParaRPr lang="fr-FR" spc="-1">
              <a:solidFill>
                <a:srgbClr val="000000"/>
              </a:solidFill>
              <a:uFill>
                <a:solidFill>
                  <a:srgbClr val="FFFFFF"/>
                </a:solidFill>
              </a:uFill>
            </a:endParaRPr>
          </a:p>
        </p:txBody>
      </p:sp>
      <p:sp>
        <p:nvSpPr>
          <p:cNvPr id="89" name="CustomShape 5"/>
          <p:cNvSpPr/>
          <p:nvPr/>
        </p:nvSpPr>
        <p:spPr>
          <a:xfrm>
            <a:off x="3790950" y="2628900"/>
            <a:ext cx="4457700" cy="21939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fr-FR" b="1" spc="-1" dirty="0">
                <a:solidFill>
                  <a:srgbClr val="800000"/>
                </a:solidFill>
                <a:uFill>
                  <a:solidFill>
                    <a:srgbClr val="FFFFFF"/>
                  </a:solidFill>
                </a:uFill>
                <a:latin typeface="Cambria"/>
              </a:rPr>
              <a:t>Part du PIB consacrée </a:t>
            </a:r>
            <a:endParaRPr lang="fr-FR" spc="-1" dirty="0">
              <a:solidFill>
                <a:srgbClr val="000000"/>
              </a:solidFill>
              <a:uFill>
                <a:solidFill>
                  <a:srgbClr val="FFFFFF"/>
                </a:solidFill>
              </a:uFill>
            </a:endParaRPr>
          </a:p>
          <a:p>
            <a:pPr fontAlgn="auto">
              <a:spcBef>
                <a:spcPts val="0"/>
              </a:spcBef>
              <a:spcAft>
                <a:spcPts val="0"/>
              </a:spcAft>
              <a:defRPr/>
            </a:pPr>
            <a:r>
              <a:rPr lang="fr-FR" b="1" spc="-1" dirty="0">
                <a:solidFill>
                  <a:srgbClr val="800000"/>
                </a:solidFill>
                <a:uFill>
                  <a:solidFill>
                    <a:srgbClr val="FFFFFF"/>
                  </a:solidFill>
                </a:uFill>
                <a:latin typeface="Cambria"/>
              </a:rPr>
              <a:t>au financement des retraites</a:t>
            </a:r>
            <a:r>
              <a:rPr lang="fr-FR" b="1" spc="-1" dirty="0">
                <a:solidFill>
                  <a:srgbClr val="000000"/>
                </a:solidFill>
                <a:uFill>
                  <a:solidFill>
                    <a:srgbClr val="FFFFFF"/>
                  </a:solidFill>
                </a:uFill>
                <a:latin typeface="Cambria"/>
              </a:rPr>
              <a:t> </a:t>
            </a:r>
            <a:endParaRPr lang="fr-FR" spc="-1" dirty="0">
              <a:solidFill>
                <a:srgbClr val="000000"/>
              </a:solidFill>
              <a:uFill>
                <a:solidFill>
                  <a:srgbClr val="FFFFFF"/>
                </a:solidFill>
              </a:uFill>
            </a:endParaRPr>
          </a:p>
          <a:p>
            <a:pPr fontAlgn="auto">
              <a:spcBef>
                <a:spcPts val="0"/>
              </a:spcBef>
              <a:spcAft>
                <a:spcPts val="0"/>
              </a:spcAft>
              <a:defRPr/>
            </a:pPr>
            <a:r>
              <a:rPr lang="fr-FR" b="1" spc="-1" dirty="0">
                <a:solidFill>
                  <a:srgbClr val="000000"/>
                </a:solidFill>
                <a:uFill>
                  <a:solidFill>
                    <a:srgbClr val="FFFFFF"/>
                  </a:solidFill>
                </a:uFill>
                <a:latin typeface="Cambria"/>
              </a:rPr>
              <a:t>4,6 % en 1960</a:t>
            </a:r>
            <a:endParaRPr lang="fr-FR" spc="-1" dirty="0">
              <a:solidFill>
                <a:srgbClr val="000000"/>
              </a:solidFill>
              <a:uFill>
                <a:solidFill>
                  <a:srgbClr val="FFFFFF"/>
                </a:solidFill>
              </a:uFill>
            </a:endParaRPr>
          </a:p>
          <a:p>
            <a:pPr fontAlgn="auto">
              <a:spcBef>
                <a:spcPts val="0"/>
              </a:spcBef>
              <a:spcAft>
                <a:spcPts val="0"/>
              </a:spcAft>
              <a:defRPr/>
            </a:pPr>
            <a:r>
              <a:rPr lang="fr-FR" b="1" spc="-1" dirty="0">
                <a:solidFill>
                  <a:srgbClr val="000000"/>
                </a:solidFill>
                <a:uFill>
                  <a:solidFill>
                    <a:srgbClr val="FFFFFF"/>
                  </a:solidFill>
                </a:uFill>
                <a:latin typeface="Cambria"/>
              </a:rPr>
              <a:t>12,6 % en 2000</a:t>
            </a:r>
            <a:endParaRPr lang="fr-FR" spc="-1" dirty="0">
              <a:solidFill>
                <a:srgbClr val="000000"/>
              </a:solidFill>
              <a:uFill>
                <a:solidFill>
                  <a:srgbClr val="FFFFFF"/>
                </a:solidFill>
              </a:uFill>
            </a:endParaRPr>
          </a:p>
          <a:p>
            <a:pPr fontAlgn="auto">
              <a:spcBef>
                <a:spcPts val="0"/>
              </a:spcBef>
              <a:spcAft>
                <a:spcPts val="0"/>
              </a:spcAft>
              <a:defRPr/>
            </a:pPr>
            <a:r>
              <a:rPr lang="fr-FR" b="1" spc="-1" dirty="0">
                <a:solidFill>
                  <a:srgbClr val="000000"/>
                </a:solidFill>
                <a:uFill>
                  <a:solidFill>
                    <a:srgbClr val="FFFFFF"/>
                  </a:solidFill>
                </a:uFill>
                <a:latin typeface="Cambria"/>
              </a:rPr>
              <a:t>13 % en 2012</a:t>
            </a:r>
            <a:endParaRPr lang="fr-FR" spc="-1" dirty="0">
              <a:solidFill>
                <a:srgbClr val="000000"/>
              </a:solidFill>
              <a:uFill>
                <a:solidFill>
                  <a:srgbClr val="FFFFFF"/>
                </a:solidFill>
              </a:uFill>
            </a:endParaRPr>
          </a:p>
          <a:p>
            <a:pPr fontAlgn="auto">
              <a:spcBef>
                <a:spcPts val="0"/>
              </a:spcBef>
              <a:spcAft>
                <a:spcPts val="0"/>
              </a:spcAft>
              <a:defRPr/>
            </a:pPr>
            <a:endParaRPr lang="fr-FR" spc="-1" dirty="0">
              <a:solidFill>
                <a:srgbClr val="000000"/>
              </a:solidFill>
              <a:uFill>
                <a:solidFill>
                  <a:srgbClr val="FFFFFF"/>
                </a:solidFill>
              </a:u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idx="4294967295"/>
          </p:nvPr>
        </p:nvSpPr>
        <p:spPr>
          <a:xfrm>
            <a:off x="0" y="260350"/>
            <a:ext cx="7920038" cy="720725"/>
          </a:xfrm>
        </p:spPr>
        <p:txBody>
          <a:bodyPr/>
          <a:lstStyle/>
          <a:p>
            <a:r>
              <a:rPr lang="fr-FR" sz="2000" b="1">
                <a:latin typeface="Calibri" charset="0"/>
              </a:rPr>
              <a:t>Un niveau élevé de couverture obligatoire en France</a:t>
            </a:r>
            <a:br>
              <a:rPr lang="fr-FR" sz="2000" b="1">
                <a:latin typeface="Calibri" charset="0"/>
              </a:rPr>
            </a:br>
            <a:r>
              <a:rPr lang="fr-FR" sz="2000" b="1">
                <a:latin typeface="Calibri" charset="0"/>
              </a:rPr>
              <a:t>en comparaison internationale </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81075"/>
            <a:ext cx="7920037" cy="459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ZoneTexte 3"/>
          <p:cNvSpPr txBox="1">
            <a:spLocks noChangeArrowheads="1"/>
          </p:cNvSpPr>
          <p:nvPr/>
        </p:nvSpPr>
        <p:spPr bwMode="auto">
          <a:xfrm>
            <a:off x="468313" y="564356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400"/>
              <a:t>Lecture : </a:t>
            </a:r>
            <a:r>
              <a:rPr lang="fr-FR" sz="1400" b="1"/>
              <a:t>sont compris dans les transferts publics, les minimas de retraite, les retraites planchers et 1er niveau (+ les pensions AGIRC-ARRCO dans le cas de la France)</a:t>
            </a:r>
          </a:p>
          <a:p>
            <a:pPr eaLnBrk="1" hangingPunct="1"/>
            <a:r>
              <a:rPr lang="fr-FR" sz="1400"/>
              <a:t>En sont exclus, les revenus du capital, qui intègrent les dispositifs de retraites professionnels et individuels par capitalisation, ainsi que les revenus du patrimoine et les revenus du travail.</a:t>
            </a:r>
          </a:p>
        </p:txBody>
      </p:sp>
    </p:spTree>
    <p:extLst>
      <p:ext uri="{BB962C8B-B14F-4D97-AF65-F5344CB8AC3E}">
        <p14:creationId xmlns:p14="http://schemas.microsoft.com/office/powerpoint/2010/main" val="6876600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r>
              <a:rPr lang="fr-FR" b="1">
                <a:latin typeface="Calibri" charset="0"/>
              </a:rPr>
              <a:t>Un financement bloqué?</a:t>
            </a:r>
          </a:p>
        </p:txBody>
      </p:sp>
      <p:sp>
        <p:nvSpPr>
          <p:cNvPr id="3" name="Espace réservé du contenu 2"/>
          <p:cNvSpPr>
            <a:spLocks noGrp="1"/>
          </p:cNvSpPr>
          <p:nvPr>
            <p:ph idx="1"/>
          </p:nvPr>
        </p:nvSpPr>
        <p:spPr/>
        <p:txBody>
          <a:bodyPr/>
          <a:lstStyle/>
          <a:p>
            <a:pPr>
              <a:defRPr/>
            </a:pPr>
            <a:r>
              <a:rPr lang="fr-FR" dirty="0" smtClean="0"/>
              <a:t>14% du PIB, taux plafond?</a:t>
            </a:r>
          </a:p>
          <a:p>
            <a:pPr>
              <a:defRPr/>
            </a:pPr>
            <a:endParaRPr lang="fr-FR" dirty="0" smtClean="0"/>
          </a:p>
          <a:p>
            <a:pPr fontAlgn="auto">
              <a:spcBef>
                <a:spcPts val="0"/>
              </a:spcBef>
              <a:spcAft>
                <a:spcPts val="0"/>
              </a:spcAft>
              <a:defRPr/>
            </a:pPr>
            <a:r>
              <a:rPr lang="fr-FR" b="1" spc="-1" dirty="0">
                <a:solidFill>
                  <a:srgbClr val="800000"/>
                </a:solidFill>
                <a:uFill>
                  <a:solidFill>
                    <a:srgbClr val="FFFFFF"/>
                  </a:solidFill>
                </a:uFill>
                <a:latin typeface="Cambria"/>
              </a:rPr>
              <a:t>Part du PIB consacrée </a:t>
            </a:r>
            <a:r>
              <a:rPr lang="fr-FR" b="1" spc="-1" dirty="0" smtClean="0">
                <a:solidFill>
                  <a:srgbClr val="800000"/>
                </a:solidFill>
                <a:uFill>
                  <a:solidFill>
                    <a:srgbClr val="FFFFFF"/>
                  </a:solidFill>
                </a:uFill>
                <a:latin typeface="Cambria"/>
              </a:rPr>
              <a:t>au </a:t>
            </a:r>
            <a:r>
              <a:rPr lang="fr-FR" b="1" spc="-1" dirty="0">
                <a:solidFill>
                  <a:srgbClr val="800000"/>
                </a:solidFill>
                <a:uFill>
                  <a:solidFill>
                    <a:srgbClr val="FFFFFF"/>
                  </a:solidFill>
                </a:uFill>
                <a:latin typeface="Cambria"/>
              </a:rPr>
              <a:t>financement des retraites</a:t>
            </a:r>
            <a:r>
              <a:rPr lang="fr-FR" b="1" spc="-1" dirty="0">
                <a:solidFill>
                  <a:srgbClr val="000000"/>
                </a:solidFill>
                <a:uFill>
                  <a:solidFill>
                    <a:srgbClr val="FFFFFF"/>
                  </a:solidFill>
                </a:uFill>
                <a:latin typeface="Cambria"/>
              </a:rPr>
              <a:t> </a:t>
            </a:r>
            <a:r>
              <a:rPr lang="fr-FR" b="1" spc="-1" dirty="0" smtClean="0">
                <a:solidFill>
                  <a:srgbClr val="000000"/>
                </a:solidFill>
                <a:uFill>
                  <a:solidFill>
                    <a:srgbClr val="FFFFFF"/>
                  </a:solidFill>
                </a:uFill>
                <a:latin typeface="Cambria"/>
              </a:rPr>
              <a:t>en France:</a:t>
            </a:r>
            <a:endParaRPr lang="fr-FR" spc="-1" dirty="0">
              <a:solidFill>
                <a:srgbClr val="000000"/>
              </a:solidFill>
              <a:uFill>
                <a:solidFill>
                  <a:srgbClr val="FFFFFF"/>
                </a:solidFill>
              </a:uFill>
            </a:endParaRPr>
          </a:p>
          <a:p>
            <a:pPr fontAlgn="auto">
              <a:spcBef>
                <a:spcPts val="0"/>
              </a:spcBef>
              <a:spcAft>
                <a:spcPts val="0"/>
              </a:spcAft>
              <a:defRPr/>
            </a:pPr>
            <a:r>
              <a:rPr lang="fr-FR" b="1" spc="-1" dirty="0">
                <a:solidFill>
                  <a:srgbClr val="000000"/>
                </a:solidFill>
                <a:uFill>
                  <a:solidFill>
                    <a:srgbClr val="FFFFFF"/>
                  </a:solidFill>
                </a:uFill>
                <a:latin typeface="Cambria"/>
              </a:rPr>
              <a:t>4,6 % en 1960</a:t>
            </a:r>
            <a:endParaRPr lang="fr-FR" spc="-1" dirty="0">
              <a:solidFill>
                <a:srgbClr val="000000"/>
              </a:solidFill>
              <a:uFill>
                <a:solidFill>
                  <a:srgbClr val="FFFFFF"/>
                </a:solidFill>
              </a:uFill>
            </a:endParaRPr>
          </a:p>
          <a:p>
            <a:pPr fontAlgn="auto">
              <a:spcBef>
                <a:spcPts val="0"/>
              </a:spcBef>
              <a:spcAft>
                <a:spcPts val="0"/>
              </a:spcAft>
              <a:defRPr/>
            </a:pPr>
            <a:r>
              <a:rPr lang="fr-FR" b="1" spc="-1" dirty="0">
                <a:solidFill>
                  <a:srgbClr val="000000"/>
                </a:solidFill>
                <a:uFill>
                  <a:solidFill>
                    <a:srgbClr val="FFFFFF"/>
                  </a:solidFill>
                </a:uFill>
                <a:latin typeface="Cambria"/>
              </a:rPr>
              <a:t>12,6 % en 2000</a:t>
            </a:r>
            <a:endParaRPr lang="fr-FR" spc="-1" dirty="0">
              <a:solidFill>
                <a:srgbClr val="000000"/>
              </a:solidFill>
              <a:uFill>
                <a:solidFill>
                  <a:srgbClr val="FFFFFF"/>
                </a:solidFill>
              </a:uFill>
            </a:endParaRPr>
          </a:p>
          <a:p>
            <a:pPr fontAlgn="auto">
              <a:spcBef>
                <a:spcPts val="0"/>
              </a:spcBef>
              <a:spcAft>
                <a:spcPts val="0"/>
              </a:spcAft>
              <a:defRPr/>
            </a:pPr>
            <a:r>
              <a:rPr lang="fr-FR" b="1" spc="-1" dirty="0">
                <a:solidFill>
                  <a:srgbClr val="000000"/>
                </a:solidFill>
                <a:uFill>
                  <a:solidFill>
                    <a:srgbClr val="FFFFFF"/>
                  </a:solidFill>
                </a:uFill>
                <a:latin typeface="Cambria"/>
              </a:rPr>
              <a:t>13 % en </a:t>
            </a:r>
            <a:r>
              <a:rPr lang="fr-FR" b="1" spc="-1" dirty="0" smtClean="0">
                <a:solidFill>
                  <a:srgbClr val="000000"/>
                </a:solidFill>
                <a:uFill>
                  <a:solidFill>
                    <a:srgbClr val="FFFFFF"/>
                  </a:solidFill>
                </a:uFill>
                <a:latin typeface="Cambria"/>
              </a:rPr>
              <a:t>2012</a:t>
            </a:r>
          </a:p>
          <a:p>
            <a:pPr fontAlgn="auto">
              <a:spcBef>
                <a:spcPts val="0"/>
              </a:spcBef>
              <a:spcAft>
                <a:spcPts val="0"/>
              </a:spcAft>
              <a:defRPr/>
            </a:pPr>
            <a:r>
              <a:rPr lang="fr-FR" b="1" spc="-1" dirty="0" smtClean="0">
                <a:solidFill>
                  <a:srgbClr val="000000"/>
                </a:solidFill>
                <a:uFill>
                  <a:solidFill>
                    <a:srgbClr val="FFFFFF"/>
                  </a:solidFill>
                </a:uFill>
                <a:latin typeface="Cambria"/>
              </a:rPr>
              <a:t>13,8% en 2017</a:t>
            </a:r>
            <a:endParaRPr lang="fr-FR" spc="-1" dirty="0">
              <a:solidFill>
                <a:srgbClr val="000000"/>
              </a:solidFill>
              <a:uFill>
                <a:solidFill>
                  <a:srgbClr val="FFFFFF"/>
                </a:solidFill>
              </a:uFill>
            </a:endParaRPr>
          </a:p>
          <a:p>
            <a:pPr>
              <a:defRPr/>
            </a:pPr>
            <a:endParaRPr lang="fr-FR" dirty="0" smtClean="0"/>
          </a:p>
          <a:p>
            <a:pPr marL="0" indent="0">
              <a:buFont typeface="Arial" charset="0"/>
              <a:buNone/>
              <a:defRPr/>
            </a:pPr>
            <a:r>
              <a:rPr lang="fr-FR" dirty="0" smtClean="0"/>
              <a:t> </a:t>
            </a:r>
          </a:p>
          <a:p>
            <a:pPr>
              <a:defRPr/>
            </a:pPr>
            <a:endParaRPr lang="fr-FR" dirty="0"/>
          </a:p>
        </p:txBody>
      </p:sp>
    </p:spTree>
    <p:extLst>
      <p:ext uri="{BB962C8B-B14F-4D97-AF65-F5344CB8AC3E}">
        <p14:creationId xmlns:p14="http://schemas.microsoft.com/office/powerpoint/2010/main" val="22898188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p:txBody>
          <a:bodyPr/>
          <a:lstStyle/>
          <a:p>
            <a:r>
              <a:rPr lang="fr-FR">
                <a:latin typeface="Calibri" charset="0"/>
              </a:rPr>
              <a:t>Le système actuel: les salariés du privé </a:t>
            </a:r>
          </a:p>
        </p:txBody>
      </p:sp>
      <p:sp>
        <p:nvSpPr>
          <p:cNvPr id="26626" name="Espace réservé du contenu 2"/>
          <p:cNvSpPr>
            <a:spLocks noGrp="1"/>
          </p:cNvSpPr>
          <p:nvPr>
            <p:ph idx="1"/>
          </p:nvPr>
        </p:nvSpPr>
        <p:spPr/>
        <p:txBody>
          <a:bodyPr/>
          <a:lstStyle/>
          <a:p>
            <a:pPr>
              <a:defRPr/>
            </a:pPr>
            <a:r>
              <a:rPr lang="fr-FR" sz="2400" dirty="0">
                <a:latin typeface="Arial" charset="0"/>
              </a:rPr>
              <a:t>P = </a:t>
            </a:r>
            <a:r>
              <a:rPr lang="fr-FR" sz="2400" dirty="0" err="1">
                <a:latin typeface="Arial" charset="0"/>
              </a:rPr>
              <a:t>t</a:t>
            </a:r>
            <a:r>
              <a:rPr lang="fr-FR" sz="2400" dirty="0">
                <a:latin typeface="Arial" charset="0"/>
              </a:rPr>
              <a:t> x SAM x DRG / D</a:t>
            </a:r>
          </a:p>
          <a:p>
            <a:pPr eaLnBrk="1">
              <a:defRPr/>
            </a:pPr>
            <a:r>
              <a:rPr lang="fr-FR" sz="2400" dirty="0" err="1">
                <a:latin typeface="Arial" charset="0"/>
              </a:rPr>
              <a:t>T</a:t>
            </a:r>
            <a:r>
              <a:rPr lang="fr-FR" sz="2400" dirty="0">
                <a:latin typeface="Arial" charset="0"/>
              </a:rPr>
              <a:t>, taux ; Taux plein 50%, éventuellement réduit par la décote</a:t>
            </a:r>
          </a:p>
          <a:p>
            <a:pPr eaLnBrk="1">
              <a:defRPr/>
            </a:pPr>
            <a:r>
              <a:rPr lang="fr-FR" sz="2400" dirty="0">
                <a:latin typeface="Arial" charset="0"/>
              </a:rPr>
              <a:t>SAM, salaire annuel moyen des 25 meilleures années</a:t>
            </a:r>
          </a:p>
          <a:p>
            <a:pPr eaLnBrk="1">
              <a:defRPr/>
            </a:pPr>
            <a:r>
              <a:rPr lang="fr-FR" sz="2400" dirty="0">
                <a:latin typeface="Arial" charset="0"/>
              </a:rPr>
              <a:t>DRG : durée au régime général dans la limite de la durée de référence, D</a:t>
            </a:r>
          </a:p>
          <a:p>
            <a:pPr eaLnBrk="1">
              <a:defRPr/>
            </a:pPr>
            <a:r>
              <a:rPr lang="fr-FR" sz="2400" dirty="0">
                <a:latin typeface="Arial" charset="0"/>
              </a:rPr>
              <a:t>D durée de </a:t>
            </a:r>
            <a:r>
              <a:rPr lang="fr-FR" sz="2400" dirty="0" smtClean="0">
                <a:latin typeface="Arial" charset="0"/>
              </a:rPr>
              <a:t>référence</a:t>
            </a:r>
          </a:p>
          <a:p>
            <a:pPr eaLnBrk="1">
              <a:defRPr/>
            </a:pPr>
            <a:endParaRPr lang="fr-FR" sz="2400" dirty="0">
              <a:latin typeface="Arial" charset="0"/>
            </a:endParaRPr>
          </a:p>
          <a:p>
            <a:pPr marL="0" indent="0" eaLnBrk="1">
              <a:buFont typeface="Arial" charset="0"/>
              <a:buNone/>
              <a:defRPr/>
            </a:pPr>
            <a:endParaRPr lang="fr-FR" sz="2400" dirty="0" smtClean="0">
              <a:latin typeface="Arial" charset="0"/>
            </a:endParaRPr>
          </a:p>
          <a:p>
            <a:pPr marL="0" indent="0" eaLnBrk="1">
              <a:buFont typeface="Arial" charset="0"/>
              <a:buNone/>
              <a:defRPr/>
            </a:pPr>
            <a:r>
              <a:rPr lang="fr-FR" sz="2400" dirty="0" smtClean="0">
                <a:latin typeface="Arial" charset="0"/>
              </a:rPr>
              <a:t>Un étage supplémentaire obligatoire (</a:t>
            </a:r>
            <a:r>
              <a:rPr lang="fr-FR" sz="2400" dirty="0" err="1" smtClean="0">
                <a:latin typeface="Arial" charset="0"/>
              </a:rPr>
              <a:t>Agirc</a:t>
            </a:r>
            <a:r>
              <a:rPr lang="fr-FR" sz="2400" dirty="0" smtClean="0">
                <a:latin typeface="Arial" charset="0"/>
              </a:rPr>
              <a:t> </a:t>
            </a:r>
            <a:r>
              <a:rPr lang="fr-FR" sz="2400" dirty="0" err="1" smtClean="0">
                <a:latin typeface="Arial" charset="0"/>
              </a:rPr>
              <a:t>arco</a:t>
            </a:r>
            <a:r>
              <a:rPr lang="fr-FR" sz="2400" dirty="0" smtClean="0">
                <a:latin typeface="Arial" charset="0"/>
              </a:rPr>
              <a:t>) et qui fonctionne par points</a:t>
            </a:r>
            <a:endParaRPr lang="fr-FR" sz="2400" dirty="0">
              <a:latin typeface="Arial" charset="0"/>
            </a:endParaRPr>
          </a:p>
          <a:p>
            <a:pPr>
              <a:defRPr/>
            </a:pPr>
            <a:endParaRPr lang="fr-FR" dirty="0">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273050"/>
            <a:ext cx="8224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0000"/>
              </a:lnSpc>
              <a:buFont typeface="Wingdings 2" charset="0"/>
              <a:buNone/>
            </a:pPr>
            <a:r>
              <a:rPr lang="fr-FR" sz="4000" b="1">
                <a:latin typeface="Century Gothic" charset="0"/>
              </a:rPr>
              <a:t>Régimes complémentaires obligatoires (AGIRC et ARRCO)</a:t>
            </a:r>
          </a:p>
        </p:txBody>
      </p:sp>
      <p:sp>
        <p:nvSpPr>
          <p:cNvPr id="56322" name="Text Box 2"/>
          <p:cNvSpPr txBox="1">
            <a:spLocks noChangeArrowheads="1"/>
          </p:cNvSpPr>
          <p:nvPr/>
        </p:nvSpPr>
        <p:spPr bwMode="auto">
          <a:xfrm>
            <a:off x="457200" y="1604963"/>
            <a:ext cx="822483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0000"/>
              </a:lnSpc>
            </a:pPr>
            <a:r>
              <a:rPr lang="fr-FR">
                <a:latin typeface="Century Gothic" charset="0"/>
              </a:rPr>
              <a:t>Un système par points.</a:t>
            </a:r>
          </a:p>
          <a:p>
            <a:pPr algn="just" eaLnBrk="1" hangingPunct="1">
              <a:lnSpc>
                <a:spcPct val="80000"/>
              </a:lnSpc>
            </a:pPr>
            <a:endParaRPr lang="fr-FR">
              <a:latin typeface="Century Gothic" charset="0"/>
            </a:endParaRPr>
          </a:p>
          <a:p>
            <a:pPr algn="just" eaLnBrk="1" hangingPunct="1">
              <a:lnSpc>
                <a:spcPct val="80000"/>
              </a:lnSpc>
            </a:pPr>
            <a:r>
              <a:rPr lang="fr-FR">
                <a:latin typeface="Century Gothic" charset="0"/>
              </a:rPr>
              <a:t>Au début des années 1960, les assurés obtenaient 0,15 € de prestations retraite annuelle pour 1 € de cotisation versée, ils n</a:t>
            </a:r>
            <a:r>
              <a:rPr lang="ja-JP" altLang="fr-FR">
                <a:latin typeface="Century Gothic" charset="0"/>
              </a:rPr>
              <a:t>’</a:t>
            </a:r>
            <a:r>
              <a:rPr lang="fr-FR" altLang="ja-JP">
                <a:latin typeface="Century Gothic" charset="0"/>
              </a:rPr>
              <a:t>obtiennent plus aujourd</a:t>
            </a:r>
            <a:r>
              <a:rPr lang="fr-FR">
                <a:latin typeface="Century Gothic" charset="0"/>
              </a:rPr>
              <a:t>’</a:t>
            </a:r>
            <a:r>
              <a:rPr lang="fr-FR" altLang="ja-JP">
                <a:latin typeface="Century Gothic" charset="0"/>
              </a:rPr>
              <a:t>hui que 0,07 € pour la même contribution.</a:t>
            </a:r>
          </a:p>
          <a:p>
            <a:pPr eaLnBrk="1" hangingPunct="1">
              <a:spcBef>
                <a:spcPts val="450"/>
              </a:spcBef>
            </a:pPr>
            <a:r>
              <a:rPr lang="fr-FR">
                <a:latin typeface="Century Gothic" charset="0"/>
              </a:rPr>
              <a:t>Revalorisations doivent faire l’objet de négociations entre partenaires sociaux: à l’automne 2015, la revalorisation des pensions au niveau de l’inflation moins 1 a été décidée, c’est à dire dans les faits le gel: les retraités restent donc avec leur 0,07 € alors qu’il y a eu de l’inflation.</a:t>
            </a:r>
          </a:p>
          <a:p>
            <a:pPr eaLnBrk="1" hangingPunct="1">
              <a:spcBef>
                <a:spcPts val="450"/>
              </a:spcBef>
              <a:buFont typeface="Calibri" charset="0"/>
              <a:buNone/>
            </a:pPr>
            <a:endParaRPr lang="en-GB">
              <a:latin typeface="Calibri" charset="0"/>
            </a:endParaRPr>
          </a:p>
        </p:txBody>
      </p:sp>
      <p:sp>
        <p:nvSpPr>
          <p:cNvPr id="56323"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D2E119B9-5A6E-1940-B34F-076435ADCCE9}" type="slidenum">
              <a:rPr lang="fr-FR" sz="1200">
                <a:solidFill>
                  <a:srgbClr val="898989"/>
                </a:solidFill>
                <a:latin typeface="Calibri" charset="0"/>
              </a:rPr>
              <a:pPr algn="r" eaLnBrk="1" hangingPunct="1">
                <a:buClr>
                  <a:srgbClr val="898989"/>
                </a:buClr>
                <a:buFont typeface="Calibri" charset="0"/>
                <a:buNone/>
              </a:pPr>
              <a:t>24</a:t>
            </a:fld>
            <a:endParaRPr lang="fr-FR" sz="1200">
              <a:solidFill>
                <a:srgbClr val="898989"/>
              </a:solidFill>
              <a:latin typeface="Calibri" charset="0"/>
            </a:endParaRPr>
          </a:p>
        </p:txBody>
      </p:sp>
      <p:sp>
        <p:nvSpPr>
          <p:cNvPr id="56324"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B627BF-7EA8-5749-899D-B794562974DE}" type="slidenum">
              <a:rPr lang="fr-FR" sz="1200">
                <a:solidFill>
                  <a:srgbClr val="898989"/>
                </a:solidFill>
                <a:latin typeface="Calibri" charset="0"/>
              </a:rPr>
              <a:pPr eaLnBrk="1" hangingPunct="1"/>
              <a:t>24</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p:cNvSpPr>
            <a:spLocks noGrp="1"/>
          </p:cNvSpPr>
          <p:nvPr>
            <p:ph type="ctrTitle"/>
          </p:nvPr>
        </p:nvSpPr>
        <p:spPr>
          <a:xfrm>
            <a:off x="1231900" y="527050"/>
            <a:ext cx="6540500" cy="2179638"/>
          </a:xfrm>
        </p:spPr>
        <p:txBody>
          <a:bodyPr anchor="t"/>
          <a:lstStyle/>
          <a:p>
            <a:pPr eaLnBrk="1" hangingPunct="1"/>
            <a:r>
              <a:rPr lang="fr-FR" b="1">
                <a:solidFill>
                  <a:srgbClr val="FF0000"/>
                </a:solidFill>
                <a:latin typeface="Cambria" charset="0"/>
                <a:cs typeface="Cambria" charset="0"/>
              </a:rPr>
              <a:t>Système actuel</a:t>
            </a:r>
            <a:br>
              <a:rPr lang="fr-FR" b="1">
                <a:solidFill>
                  <a:srgbClr val="FF0000"/>
                </a:solidFill>
                <a:latin typeface="Cambria" charset="0"/>
                <a:cs typeface="Cambria" charset="0"/>
              </a:rPr>
            </a:br>
            <a:r>
              <a:rPr lang="fr-FR" b="1">
                <a:solidFill>
                  <a:srgbClr val="FF0000"/>
                </a:solidFill>
                <a:latin typeface="Cambria" charset="0"/>
                <a:cs typeface="Cambria" charset="0"/>
              </a:rPr>
              <a:t>régime spécial fonctionnaires</a:t>
            </a:r>
          </a:p>
        </p:txBody>
      </p:sp>
      <p:sp>
        <p:nvSpPr>
          <p:cNvPr id="9" name="Triangle isocèle 8"/>
          <p:cNvSpPr/>
          <p:nvPr/>
        </p:nvSpPr>
        <p:spPr>
          <a:xfrm rot="18951082">
            <a:off x="-975577" y="-249243"/>
            <a:ext cx="2951213" cy="1481771"/>
          </a:xfrm>
          <a:prstGeom prst="triangle">
            <a:avLst/>
          </a:prstGeom>
          <a:solidFill>
            <a:srgbClr val="FFFF0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a:p>
        </p:txBody>
      </p:sp>
      <p:sp>
        <p:nvSpPr>
          <p:cNvPr id="12" name="ZoneTexte 11"/>
          <p:cNvSpPr txBox="1">
            <a:spLocks noChangeArrowheads="1"/>
          </p:cNvSpPr>
          <p:nvPr/>
        </p:nvSpPr>
        <p:spPr bwMode="auto">
          <a:xfrm>
            <a:off x="500063" y="2706688"/>
            <a:ext cx="8128000" cy="3970337"/>
          </a:xfrm>
          <a:prstGeom prst="rect">
            <a:avLst/>
          </a:prstGeom>
          <a:noFill/>
          <a:ln>
            <a:noFill/>
          </a:ln>
          <a:extLst/>
        </p:spPr>
        <p:txBody>
          <a:bodyPr>
            <a:spAutoFit/>
          </a:bodyPr>
          <a:lstStyle>
            <a:lvl1pPr marL="571500" indent="-5715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defRPr/>
            </a:pPr>
            <a:r>
              <a:rPr lang="fr-FR" altLang="fr-FR" sz="3600" dirty="0" smtClean="0">
                <a:latin typeface="Cambria" pitchFamily="18" charset="0"/>
                <a:cs typeface="Arial" charset="0"/>
              </a:rPr>
              <a:t>- code </a:t>
            </a:r>
            <a:r>
              <a:rPr lang="fr-FR" altLang="fr-FR" sz="3600" dirty="0">
                <a:latin typeface="Cambria" pitchFamily="18" charset="0"/>
                <a:cs typeface="Arial" charset="0"/>
              </a:rPr>
              <a:t>des pensions civiles et militaires</a:t>
            </a:r>
          </a:p>
          <a:p>
            <a:pPr>
              <a:defRPr/>
            </a:pPr>
            <a:r>
              <a:rPr lang="fr-FR" altLang="fr-FR" sz="3600" dirty="0">
                <a:latin typeface="Cambria" pitchFamily="18" charset="0"/>
                <a:cs typeface="Arial" charset="0"/>
              </a:rPr>
              <a:t>- pas de caisse de retraite</a:t>
            </a:r>
          </a:p>
          <a:p>
            <a:pPr>
              <a:defRPr/>
            </a:pPr>
            <a:r>
              <a:rPr lang="fr-FR" altLang="fr-FR" sz="3600" dirty="0">
                <a:latin typeface="Cambria" pitchFamily="18" charset="0"/>
                <a:cs typeface="Arial" charset="0"/>
              </a:rPr>
              <a:t>- par répartition</a:t>
            </a:r>
          </a:p>
          <a:p>
            <a:pPr marL="0" indent="0">
              <a:defRPr/>
            </a:pPr>
            <a:r>
              <a:rPr lang="fr-FR" altLang="fr-FR" sz="3600" dirty="0" smtClean="0">
                <a:latin typeface="Cambria" pitchFamily="18" charset="0"/>
                <a:cs typeface="Arial" charset="0"/>
              </a:rPr>
              <a:t>- à </a:t>
            </a:r>
            <a:r>
              <a:rPr lang="fr-FR" altLang="fr-FR" sz="3600" dirty="0">
                <a:latin typeface="Cambria" pitchFamily="18" charset="0"/>
                <a:cs typeface="Arial" charset="0"/>
              </a:rPr>
              <a:t>prestations définies</a:t>
            </a:r>
          </a:p>
          <a:p>
            <a:pPr>
              <a:buFontTx/>
              <a:buChar char="-"/>
              <a:defRPr/>
            </a:pPr>
            <a:endParaRPr lang="fr-FR" altLang="fr-FR" sz="3600" dirty="0">
              <a:latin typeface="Cambria" pitchFamily="18" charset="0"/>
              <a:cs typeface="Arial" charset="0"/>
            </a:endParaRPr>
          </a:p>
          <a:p>
            <a:pPr>
              <a:buFontTx/>
              <a:buChar char="-"/>
              <a:defRPr/>
            </a:pPr>
            <a:r>
              <a:rPr lang="fr-FR" altLang="fr-FR" sz="3600" dirty="0">
                <a:latin typeface="Cambria" pitchFamily="18" charset="0"/>
                <a:cs typeface="Arial" charset="0"/>
              </a:rPr>
              <a:t>Calcul basé sur les annuités</a:t>
            </a:r>
          </a:p>
          <a:p>
            <a:pPr>
              <a:buFontTx/>
              <a:buChar char="-"/>
              <a:defRPr/>
            </a:pPr>
            <a:r>
              <a:rPr lang="fr-FR" altLang="fr-FR" sz="3600" dirty="0">
                <a:latin typeface="Cambria" pitchFamily="18" charset="0"/>
                <a:cs typeface="Arial" charset="0"/>
              </a:rPr>
              <a:t>Mesures de solidarité</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447800" y="1143000"/>
            <a:ext cx="6019800" cy="4872038"/>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indent="-216000" algn="ctr" fontAlgn="auto">
              <a:spcBef>
                <a:spcPts val="0"/>
              </a:spcBef>
              <a:spcAft>
                <a:spcPts val="0"/>
              </a:spcAft>
              <a:buClr>
                <a:srgbClr val="FF0000"/>
              </a:buClr>
              <a:buFont typeface="Wingdings"/>
              <a:buChar char="l"/>
              <a:defRPr/>
            </a:pPr>
            <a:r>
              <a:rPr lang="fr-FR" sz="2800" b="1" spc="-1">
                <a:solidFill>
                  <a:srgbClr val="FF0000"/>
                </a:solidFill>
                <a:uFill>
                  <a:solidFill>
                    <a:srgbClr val="FFFFFF"/>
                  </a:solidFill>
                </a:uFill>
                <a:latin typeface="Arial"/>
                <a:ea typeface="DejaVu Sans"/>
              </a:rPr>
              <a:t> </a:t>
            </a:r>
            <a:endParaRPr lang="fr-FR" spc="-1">
              <a:solidFill>
                <a:srgbClr val="000000"/>
              </a:solidFill>
              <a:uFill>
                <a:solidFill>
                  <a:srgbClr val="FFFFFF"/>
                </a:solidFill>
              </a:uFill>
              <a:latin typeface="Arial"/>
            </a:endParaRPr>
          </a:p>
          <a:p>
            <a:pPr fontAlgn="auto">
              <a:spcBef>
                <a:spcPts val="0"/>
              </a:spcBef>
              <a:spcAft>
                <a:spcPts val="0"/>
              </a:spcAft>
              <a:defRPr/>
            </a:pPr>
            <a:endParaRPr lang="fr-FR" spc="-1">
              <a:solidFill>
                <a:srgbClr val="000000"/>
              </a:solidFill>
              <a:uFill>
                <a:solidFill>
                  <a:srgbClr val="FFFFFF"/>
                </a:solidFill>
              </a:uFill>
              <a:latin typeface="Arial"/>
            </a:endParaRPr>
          </a:p>
        </p:txBody>
      </p:sp>
      <p:pic>
        <p:nvPicPr>
          <p:cNvPr id="60418" name="Image 2" descr="La spirale des réformes régressives 5.pdf"/>
          <p:cNvPicPr>
            <a:picLocks noChangeAspect="1"/>
          </p:cNvPicPr>
          <p:nvPr/>
        </p:nvPicPr>
        <p:blipFill>
          <a:blip r:embed="rId2">
            <a:extLst>
              <a:ext uri="{28A0092B-C50C-407E-A947-70E740481C1C}">
                <a14:useLocalDpi xmlns:a14="http://schemas.microsoft.com/office/drawing/2010/main" val="0"/>
              </a:ext>
            </a:extLst>
          </a:blip>
          <a:srcRect r="1607" b="9985"/>
          <a:stretch>
            <a:fillRect/>
          </a:stretch>
        </p:blipFill>
        <p:spPr bwMode="auto">
          <a:xfrm>
            <a:off x="1588" y="14288"/>
            <a:ext cx="8997950"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143000" y="914400"/>
            <a:ext cx="7086600" cy="51943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fontAlgn="auto">
              <a:spcBef>
                <a:spcPts val="0"/>
              </a:spcBef>
              <a:spcAft>
                <a:spcPts val="0"/>
              </a:spcAft>
              <a:buClr>
                <a:srgbClr val="FF0000"/>
              </a:buClr>
              <a:defRPr/>
            </a:pPr>
            <a:endParaRPr lang="fr-FR" spc="-1" dirty="0">
              <a:solidFill>
                <a:srgbClr val="000000"/>
              </a:solidFill>
              <a:uFill>
                <a:solidFill>
                  <a:srgbClr val="FFFFFF"/>
                </a:solidFill>
              </a:uFill>
              <a:latin typeface="Arial"/>
            </a:endParaRPr>
          </a:p>
        </p:txBody>
      </p:sp>
      <p:pic>
        <p:nvPicPr>
          <p:cNvPr id="61442" name="Image 1" descr="La spirale des réformes régressives 3.pdf"/>
          <p:cNvPicPr>
            <a:picLocks noChangeAspect="1"/>
          </p:cNvPicPr>
          <p:nvPr/>
        </p:nvPicPr>
        <p:blipFill>
          <a:blip r:embed="rId3">
            <a:extLst>
              <a:ext uri="{28A0092B-C50C-407E-A947-70E740481C1C}">
                <a14:useLocalDpi xmlns:a14="http://schemas.microsoft.com/office/drawing/2010/main" val="0"/>
              </a:ext>
            </a:extLst>
          </a:blip>
          <a:srcRect r="1736" b="11943"/>
          <a:stretch>
            <a:fillRect/>
          </a:stretch>
        </p:blipFill>
        <p:spPr bwMode="auto">
          <a:xfrm>
            <a:off x="0" y="0"/>
            <a:ext cx="8985250"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ulle ronde 26"/>
          <p:cNvSpPr/>
          <p:nvPr/>
        </p:nvSpPr>
        <p:spPr>
          <a:xfrm>
            <a:off x="107950" y="3789363"/>
            <a:ext cx="3816350" cy="1943100"/>
          </a:xfrm>
          <a:prstGeom prst="wedgeEllipseCallout">
            <a:avLst>
              <a:gd name="adj1" fmla="val -19359"/>
              <a:gd name="adj2" fmla="val 55264"/>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63490" name="Titre 3"/>
          <p:cNvSpPr>
            <a:spLocks noGrp="1"/>
          </p:cNvSpPr>
          <p:nvPr>
            <p:ph type="title"/>
          </p:nvPr>
        </p:nvSpPr>
        <p:spPr/>
        <p:txBody>
          <a:bodyPr/>
          <a:lstStyle/>
          <a:p>
            <a:r>
              <a:rPr lang="fr-FR">
                <a:latin typeface="Calibri" charset="0"/>
              </a:rPr>
              <a:t>Pension de réversion</a:t>
            </a:r>
          </a:p>
        </p:txBody>
      </p:sp>
      <p:sp>
        <p:nvSpPr>
          <p:cNvPr id="5" name="Rectangle horizontal à deux flèches 4"/>
          <p:cNvSpPr/>
          <p:nvPr/>
        </p:nvSpPr>
        <p:spPr>
          <a:xfrm>
            <a:off x="3311525" y="1773238"/>
            <a:ext cx="2520950" cy="1584325"/>
          </a:xfrm>
          <a:prstGeom prst="leftRightArrowCallout">
            <a:avLst/>
          </a:prstGeom>
          <a:solidFill>
            <a:srgbClr val="FF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bg1"/>
                </a:solidFill>
              </a:rPr>
              <a:t>Pension du ou de la </a:t>
            </a:r>
            <a:r>
              <a:rPr lang="fr-FR" b="1" dirty="0" err="1">
                <a:solidFill>
                  <a:schemeClr val="bg1"/>
                </a:solidFill>
              </a:rPr>
              <a:t>retraité.e</a:t>
            </a:r>
            <a:r>
              <a:rPr lang="fr-FR" b="1" dirty="0">
                <a:solidFill>
                  <a:schemeClr val="bg1"/>
                </a:solidFill>
              </a:rPr>
              <a:t> </a:t>
            </a:r>
            <a:r>
              <a:rPr lang="fr-FR" b="1" dirty="0" err="1">
                <a:solidFill>
                  <a:schemeClr val="bg1"/>
                </a:solidFill>
              </a:rPr>
              <a:t>décédé.e</a:t>
            </a:r>
            <a:endParaRPr lang="fr-FR" b="1" dirty="0">
              <a:solidFill>
                <a:schemeClr val="bg1"/>
              </a:solidFill>
            </a:endParaRPr>
          </a:p>
        </p:txBody>
      </p:sp>
      <p:sp>
        <p:nvSpPr>
          <p:cNvPr id="6" name="ZoneTexte 5"/>
          <p:cNvSpPr txBox="1"/>
          <p:nvPr/>
        </p:nvSpPr>
        <p:spPr>
          <a:xfrm>
            <a:off x="5940425" y="1557338"/>
            <a:ext cx="2808288" cy="522287"/>
          </a:xfrm>
          <a:prstGeom prst="rect">
            <a:avLst/>
          </a:prstGeom>
          <a:noFill/>
        </p:spPr>
        <p:txBody>
          <a:bodyPr>
            <a:spAutoFit/>
          </a:bodyPr>
          <a:lstStyle/>
          <a:p>
            <a:pPr algn="ctr">
              <a:defRPr/>
            </a:pPr>
            <a:r>
              <a:rPr lang="fr-FR" sz="2800" b="1" dirty="0">
                <a:solidFill>
                  <a:schemeClr val="accent5">
                    <a:lumMod val="75000"/>
                  </a:schemeClr>
                </a:solidFill>
              </a:rPr>
              <a:t>Fonctionnaire</a:t>
            </a:r>
          </a:p>
        </p:txBody>
      </p:sp>
      <p:sp>
        <p:nvSpPr>
          <p:cNvPr id="7" name="ZoneTexte 6"/>
          <p:cNvSpPr txBox="1"/>
          <p:nvPr/>
        </p:nvSpPr>
        <p:spPr>
          <a:xfrm>
            <a:off x="323850" y="1479550"/>
            <a:ext cx="2808288" cy="523875"/>
          </a:xfrm>
          <a:prstGeom prst="rect">
            <a:avLst/>
          </a:prstGeom>
          <a:noFill/>
        </p:spPr>
        <p:txBody>
          <a:bodyPr>
            <a:spAutoFit/>
          </a:bodyPr>
          <a:lstStyle/>
          <a:p>
            <a:pPr algn="ctr">
              <a:defRPr/>
            </a:pPr>
            <a:r>
              <a:rPr lang="fr-FR" sz="2800" b="1" dirty="0">
                <a:solidFill>
                  <a:schemeClr val="accent5">
                    <a:lumMod val="50000"/>
                  </a:schemeClr>
                </a:solidFill>
              </a:rPr>
              <a:t>Privé</a:t>
            </a:r>
          </a:p>
        </p:txBody>
      </p:sp>
      <p:sp>
        <p:nvSpPr>
          <p:cNvPr id="8" name="ZoneTexte 7"/>
          <p:cNvSpPr txBox="1"/>
          <p:nvPr/>
        </p:nvSpPr>
        <p:spPr>
          <a:xfrm>
            <a:off x="334693" y="2010906"/>
            <a:ext cx="2808312" cy="369332"/>
          </a:xfrm>
          <a:prstGeom prst="rect">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defRPr/>
            </a:pPr>
            <a:r>
              <a:rPr lang="fr-FR" dirty="0"/>
              <a:t>54% de la pension du RG</a:t>
            </a:r>
          </a:p>
        </p:txBody>
      </p:sp>
      <p:sp>
        <p:nvSpPr>
          <p:cNvPr id="9" name="ZoneTexte 8"/>
          <p:cNvSpPr txBox="1"/>
          <p:nvPr/>
        </p:nvSpPr>
        <p:spPr>
          <a:xfrm>
            <a:off x="349500" y="2782669"/>
            <a:ext cx="2808312" cy="646331"/>
          </a:xfrm>
          <a:prstGeom prst="rect">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defRPr/>
            </a:pPr>
            <a:r>
              <a:rPr lang="fr-FR" dirty="0"/>
              <a:t>60% de la pension ARRCO-AGIRC</a:t>
            </a:r>
          </a:p>
        </p:txBody>
      </p:sp>
      <p:sp>
        <p:nvSpPr>
          <p:cNvPr id="12" name="Rectangle 11"/>
          <p:cNvSpPr>
            <a:spLocks noChangeAspect="1"/>
          </p:cNvSpPr>
          <p:nvPr/>
        </p:nvSpPr>
        <p:spPr>
          <a:xfrm>
            <a:off x="1542659" y="2064330"/>
            <a:ext cx="244371" cy="923330"/>
          </a:xfrm>
          <a:prstGeom prst="rect">
            <a:avLst/>
          </a:prstGeom>
          <a:noFill/>
        </p:spPr>
        <p:txBody>
          <a:bodyPr>
            <a:spAutoFit/>
          </a:bodyPr>
          <a:lstStyle/>
          <a:p>
            <a:pPr algn="ctr">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
        <p:nvSpPr>
          <p:cNvPr id="13" name="ZoneTexte 12"/>
          <p:cNvSpPr txBox="1"/>
          <p:nvPr/>
        </p:nvSpPr>
        <p:spPr>
          <a:xfrm>
            <a:off x="5940152" y="2195572"/>
            <a:ext cx="2808312" cy="923330"/>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endParaRPr lang="fr-FR" dirty="0"/>
          </a:p>
          <a:p>
            <a:pPr algn="ctr">
              <a:defRPr/>
            </a:pPr>
            <a:r>
              <a:rPr lang="fr-FR" dirty="0"/>
              <a:t>50% de la pension</a:t>
            </a:r>
          </a:p>
          <a:p>
            <a:pPr algn="ctr">
              <a:defRPr/>
            </a:pPr>
            <a:endParaRPr lang="fr-FR" dirty="0"/>
          </a:p>
        </p:txBody>
      </p:sp>
      <p:sp>
        <p:nvSpPr>
          <p:cNvPr id="14" name="Flèche vers le bas 13"/>
          <p:cNvSpPr/>
          <p:nvPr/>
        </p:nvSpPr>
        <p:spPr>
          <a:xfrm>
            <a:off x="850900" y="3436938"/>
            <a:ext cx="217488" cy="7207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Flèche vers le bas 14"/>
          <p:cNvSpPr/>
          <p:nvPr/>
        </p:nvSpPr>
        <p:spPr>
          <a:xfrm>
            <a:off x="2555875" y="3429000"/>
            <a:ext cx="215900" cy="7207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Flèche vers le bas 15"/>
          <p:cNvSpPr/>
          <p:nvPr/>
        </p:nvSpPr>
        <p:spPr>
          <a:xfrm>
            <a:off x="6348413" y="3124200"/>
            <a:ext cx="215900" cy="10334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lèche vers le bas 16"/>
          <p:cNvSpPr/>
          <p:nvPr/>
        </p:nvSpPr>
        <p:spPr>
          <a:xfrm>
            <a:off x="8112125" y="3124200"/>
            <a:ext cx="215900" cy="10334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Organigramme : Extraire 17"/>
          <p:cNvSpPr/>
          <p:nvPr/>
        </p:nvSpPr>
        <p:spPr>
          <a:xfrm>
            <a:off x="233363" y="4189413"/>
            <a:ext cx="1452562" cy="1008062"/>
          </a:xfrm>
          <a:prstGeom prst="flowChartExtra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b">
            <a:normAutofit/>
          </a:bodyPr>
          <a:lstStyle/>
          <a:p>
            <a:pPr algn="ctr">
              <a:defRPr/>
            </a:pPr>
            <a:r>
              <a:rPr lang="fr-FR" sz="1400" dirty="0"/>
              <a:t>Epoux.se</a:t>
            </a:r>
          </a:p>
        </p:txBody>
      </p:sp>
      <p:sp>
        <p:nvSpPr>
          <p:cNvPr id="19" name="Organigramme : Fusion 18"/>
          <p:cNvSpPr/>
          <p:nvPr/>
        </p:nvSpPr>
        <p:spPr>
          <a:xfrm>
            <a:off x="1919288" y="4157663"/>
            <a:ext cx="1489075" cy="1000125"/>
          </a:xfrm>
          <a:prstGeom prst="flowChartMer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fr-FR" sz="1400" dirty="0"/>
              <a:t>Ex époux.se</a:t>
            </a:r>
          </a:p>
        </p:txBody>
      </p:sp>
      <p:sp>
        <p:nvSpPr>
          <p:cNvPr id="20" name="Organigramme : Extraire 19"/>
          <p:cNvSpPr/>
          <p:nvPr/>
        </p:nvSpPr>
        <p:spPr>
          <a:xfrm>
            <a:off x="5730875" y="4149725"/>
            <a:ext cx="1450975" cy="1008063"/>
          </a:xfrm>
          <a:prstGeom prst="flowChartExtra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b">
            <a:normAutofit/>
          </a:bodyPr>
          <a:lstStyle/>
          <a:p>
            <a:pPr algn="ctr">
              <a:defRPr/>
            </a:pPr>
            <a:r>
              <a:rPr lang="fr-FR" sz="1400" dirty="0"/>
              <a:t>Epoux.se</a:t>
            </a:r>
          </a:p>
        </p:txBody>
      </p:sp>
      <p:sp>
        <p:nvSpPr>
          <p:cNvPr id="21" name="Organigramme : Fusion 20"/>
          <p:cNvSpPr/>
          <p:nvPr/>
        </p:nvSpPr>
        <p:spPr>
          <a:xfrm>
            <a:off x="7475538" y="4189413"/>
            <a:ext cx="1489075" cy="1000125"/>
          </a:xfrm>
          <a:prstGeom prst="flowChartMer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fr-FR" sz="1400" dirty="0"/>
              <a:t>Ex époux.se</a:t>
            </a:r>
          </a:p>
        </p:txBody>
      </p:sp>
      <p:sp>
        <p:nvSpPr>
          <p:cNvPr id="28" name="Bulle ronde 27"/>
          <p:cNvSpPr/>
          <p:nvPr/>
        </p:nvSpPr>
        <p:spPr>
          <a:xfrm>
            <a:off x="5573713" y="3789363"/>
            <a:ext cx="1765300" cy="1871662"/>
          </a:xfrm>
          <a:prstGeom prst="wedgeEllipseCallout">
            <a:avLst>
              <a:gd name="adj1" fmla="val -54324"/>
              <a:gd name="adj2" fmla="val 4110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Bulle ronde 28"/>
          <p:cNvSpPr/>
          <p:nvPr/>
        </p:nvSpPr>
        <p:spPr>
          <a:xfrm>
            <a:off x="7343775" y="3789363"/>
            <a:ext cx="1800225" cy="1727200"/>
          </a:xfrm>
          <a:prstGeom prst="wedgeEllipseCallout">
            <a:avLst>
              <a:gd name="adj1" fmla="val 2617"/>
              <a:gd name="adj2" fmla="val 6168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514" name="ZoneTexte 29"/>
          <p:cNvSpPr txBox="1">
            <a:spLocks noChangeArrowheads="1"/>
          </p:cNvSpPr>
          <p:nvPr/>
        </p:nvSpPr>
        <p:spPr bwMode="auto">
          <a:xfrm>
            <a:off x="468313" y="5907088"/>
            <a:ext cx="3959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fr-FR" sz="1400">
                <a:solidFill>
                  <a:srgbClr val="FF0000"/>
                </a:solidFill>
              </a:rPr>
              <a:t>Si âgé.e de plus de 55 ans</a:t>
            </a:r>
          </a:p>
          <a:p>
            <a:pPr algn="just" eaLnBrk="1" hangingPunct="1">
              <a:buFontTx/>
              <a:buChar char="-"/>
            </a:pPr>
            <a:r>
              <a:rPr lang="fr-FR" sz="1400">
                <a:solidFill>
                  <a:srgbClr val="FF0000"/>
                </a:solidFill>
              </a:rPr>
              <a:t>Si les ressources personnelles sont inférieures à 1691€ par mois (pour la base)</a:t>
            </a:r>
          </a:p>
        </p:txBody>
      </p:sp>
      <p:sp>
        <p:nvSpPr>
          <p:cNvPr id="63515" name="ZoneTexte 30"/>
          <p:cNvSpPr txBox="1">
            <a:spLocks noChangeArrowheads="1"/>
          </p:cNvSpPr>
          <p:nvPr/>
        </p:nvSpPr>
        <p:spPr bwMode="auto">
          <a:xfrm>
            <a:off x="4572000" y="5661025"/>
            <a:ext cx="13684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400">
                <a:solidFill>
                  <a:srgbClr val="FF0000"/>
                </a:solidFill>
              </a:rPr>
              <a:t>Si marié.e depuis au moins 4 ans ou enfant</a:t>
            </a:r>
          </a:p>
        </p:txBody>
      </p:sp>
      <p:sp>
        <p:nvSpPr>
          <p:cNvPr id="63516" name="ZoneTexte 31"/>
          <p:cNvSpPr txBox="1">
            <a:spLocks noChangeArrowheads="1"/>
          </p:cNvSpPr>
          <p:nvPr/>
        </p:nvSpPr>
        <p:spPr bwMode="auto">
          <a:xfrm>
            <a:off x="7221538" y="5661025"/>
            <a:ext cx="17827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400">
                <a:solidFill>
                  <a:srgbClr val="FF0000"/>
                </a:solidFill>
              </a:rPr>
              <a:t>Si n’est pas en couple (mariage, PACS, concubinage)</a:t>
            </a:r>
          </a:p>
        </p:txBody>
      </p:sp>
      <p:sp>
        <p:nvSpPr>
          <p:cNvPr id="63517" name="ZoneTexte 32"/>
          <p:cNvSpPr txBox="1">
            <a:spLocks noChangeArrowheads="1"/>
          </p:cNvSpPr>
          <p:nvPr/>
        </p:nvSpPr>
        <p:spPr bwMode="auto">
          <a:xfrm>
            <a:off x="382588" y="5176838"/>
            <a:ext cx="2808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b="1"/>
              <a:t>Répartition au prorata du mariage</a:t>
            </a:r>
          </a:p>
        </p:txBody>
      </p:sp>
      <p:sp>
        <p:nvSpPr>
          <p:cNvPr id="63518" name="ZoneTexte 33"/>
          <p:cNvSpPr txBox="1">
            <a:spLocks noChangeArrowheads="1"/>
          </p:cNvSpPr>
          <p:nvPr/>
        </p:nvSpPr>
        <p:spPr bwMode="auto">
          <a:xfrm>
            <a:off x="5940425" y="5203825"/>
            <a:ext cx="2808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b="1"/>
              <a:t>Répartition au prorata du mariage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re 5"/>
          <p:cNvSpPr>
            <a:spLocks noGrp="1"/>
          </p:cNvSpPr>
          <p:nvPr>
            <p:ph type="title"/>
          </p:nvPr>
        </p:nvSpPr>
        <p:spPr>
          <a:xfrm>
            <a:off x="457200" y="274638"/>
            <a:ext cx="8229600" cy="417512"/>
          </a:xfrm>
        </p:spPr>
        <p:txBody>
          <a:bodyPr/>
          <a:lstStyle/>
          <a:p>
            <a:r>
              <a:rPr lang="fr-FR" sz="2400" b="1">
                <a:latin typeface="Calibri" charset="0"/>
              </a:rPr>
              <a:t>Une prise en compte des enfants différente</a:t>
            </a:r>
            <a:endParaRPr lang="fr-FR" sz="2400">
              <a:latin typeface="Calibri" charset="0"/>
            </a:endParaRPr>
          </a:p>
        </p:txBody>
      </p:sp>
      <p:graphicFrame>
        <p:nvGraphicFramePr>
          <p:cNvPr id="20" name="Espace réservé du contenu 19"/>
          <p:cNvGraphicFramePr>
            <a:graphicFrameLocks noGrp="1"/>
          </p:cNvGraphicFramePr>
          <p:nvPr>
            <p:ph sz="half" idx="2"/>
          </p:nvPr>
        </p:nvGraphicFramePr>
        <p:xfrm>
          <a:off x="457200" y="764704"/>
          <a:ext cx="404018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Espace réservé du contenu 19"/>
          <p:cNvGraphicFramePr>
            <a:graphicFrameLocks/>
          </p:cNvGraphicFramePr>
          <p:nvPr/>
        </p:nvGraphicFramePr>
        <p:xfrm>
          <a:off x="4788024" y="764704"/>
          <a:ext cx="4040188" cy="5904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ZoneTexte 24"/>
          <p:cNvSpPr txBox="1"/>
          <p:nvPr/>
        </p:nvSpPr>
        <p:spPr>
          <a:xfrm>
            <a:off x="467543" y="1365308"/>
            <a:ext cx="8424937" cy="338554"/>
          </a:xfrm>
          <a:prstGeom prst="rect">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fr-FR" sz="1600" b="1" dirty="0">
                <a:solidFill>
                  <a:schemeClr val="tx2"/>
                </a:solidFill>
              </a:rPr>
              <a:t>2004, naissance du 1</a:t>
            </a:r>
            <a:r>
              <a:rPr lang="fr-FR" sz="1600" b="1" baseline="30000" dirty="0">
                <a:solidFill>
                  <a:schemeClr val="tx2"/>
                </a:solidFill>
              </a:rPr>
              <a:t>er</a:t>
            </a:r>
            <a:r>
              <a:rPr lang="fr-FR" sz="1600" b="1" dirty="0">
                <a:solidFill>
                  <a:schemeClr val="tx2"/>
                </a:solidFill>
              </a:rPr>
              <a:t> enfant</a:t>
            </a:r>
          </a:p>
        </p:txBody>
      </p:sp>
      <p:sp>
        <p:nvSpPr>
          <p:cNvPr id="26" name="ZoneTexte 25"/>
          <p:cNvSpPr txBox="1"/>
          <p:nvPr/>
        </p:nvSpPr>
        <p:spPr>
          <a:xfrm>
            <a:off x="467542" y="2386629"/>
            <a:ext cx="8424937" cy="338554"/>
          </a:xfrm>
          <a:prstGeom prst="rect">
            <a:avLst/>
          </a:prstGeom>
          <a:solidFill>
            <a:schemeClr val="accent2">
              <a:lumMod val="40000"/>
              <a:lumOff val="60000"/>
            </a:schemeClr>
          </a:solidFill>
          <a:ln/>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fr-FR" sz="1600" b="1" dirty="0">
                <a:solidFill>
                  <a:schemeClr val="tx2"/>
                </a:solidFill>
              </a:rPr>
              <a:t>2006, naissance du 2ème enfant</a:t>
            </a:r>
          </a:p>
        </p:txBody>
      </p:sp>
      <p:sp>
        <p:nvSpPr>
          <p:cNvPr id="27" name="Rectangle 26"/>
          <p:cNvSpPr/>
          <p:nvPr/>
        </p:nvSpPr>
        <p:spPr>
          <a:xfrm>
            <a:off x="535493" y="3573016"/>
            <a:ext cx="8172908" cy="72008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b="1" dirty="0"/>
              <a:t>A durée d’activité et âge identiques de Catherine et Sylvie, les enfants donneront droit à  :</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273050"/>
            <a:ext cx="8224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ctr" eaLnBrk="1" hangingPunct="1">
              <a:lnSpc>
                <a:spcPct val="93000"/>
              </a:lnSpc>
              <a:buSzPct val="45000"/>
              <a:buFont typeface="Wingdings" charset="0"/>
              <a:buNone/>
            </a:pPr>
            <a:r>
              <a:rPr lang="en-GB" sz="4000" b="1">
                <a:solidFill>
                  <a:srgbClr val="000000"/>
                </a:solidFill>
                <a:latin typeface="Calibri" charset="0"/>
              </a:rPr>
              <a:t>Régimes par points</a:t>
            </a:r>
          </a:p>
        </p:txBody>
      </p:sp>
      <p:sp>
        <p:nvSpPr>
          <p:cNvPr id="19458" name="Text Box 2"/>
          <p:cNvSpPr txBox="1">
            <a:spLocks noChangeArrowheads="1"/>
          </p:cNvSpPr>
          <p:nvPr/>
        </p:nvSpPr>
        <p:spPr bwMode="auto">
          <a:xfrm>
            <a:off x="323850" y="1557338"/>
            <a:ext cx="8280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SzPct val="45000"/>
              <a:buFont typeface="Wingdings" charset="0"/>
              <a:buChar char=""/>
            </a:pPr>
            <a:r>
              <a:rPr lang="en-GB" sz="2900">
                <a:solidFill>
                  <a:srgbClr val="000000"/>
                </a:solidFill>
                <a:latin typeface="Calibri" charset="0"/>
              </a:rPr>
              <a:t>Les cotisations sont transformées en points (selon la </a:t>
            </a:r>
            <a:r>
              <a:rPr lang="en-GB" sz="2900" b="1">
                <a:solidFill>
                  <a:srgbClr val="000000"/>
                </a:solidFill>
                <a:latin typeface="Calibri" charset="0"/>
              </a:rPr>
              <a:t>valeur d’</a:t>
            </a:r>
            <a:r>
              <a:rPr lang="en-GB" altLang="ja-JP" sz="2900" b="1">
                <a:solidFill>
                  <a:srgbClr val="000000"/>
                </a:solidFill>
                <a:latin typeface="Calibri" charset="0"/>
              </a:rPr>
              <a:t>achat </a:t>
            </a:r>
            <a:r>
              <a:rPr lang="en-GB" altLang="ja-JP" sz="2900">
                <a:solidFill>
                  <a:srgbClr val="000000"/>
                </a:solidFill>
                <a:latin typeface="Calibri" charset="0"/>
              </a:rPr>
              <a:t>du point). </a:t>
            </a:r>
          </a:p>
          <a:p>
            <a:pPr eaLnBrk="1" hangingPunct="1">
              <a:lnSpc>
                <a:spcPct val="93000"/>
              </a:lnSpc>
              <a:spcAft>
                <a:spcPts val="1288"/>
              </a:spcAft>
              <a:buSzPct val="45000"/>
              <a:buFont typeface="Wingdings" charset="0"/>
              <a:buChar char=""/>
            </a:pPr>
            <a:r>
              <a:rPr lang="en-GB" sz="2900">
                <a:solidFill>
                  <a:srgbClr val="000000"/>
                </a:solidFill>
                <a:latin typeface="Calibri" charset="0"/>
              </a:rPr>
              <a:t>La pension est déterminée par la </a:t>
            </a:r>
            <a:r>
              <a:rPr lang="en-GB" sz="2900" b="1">
                <a:solidFill>
                  <a:srgbClr val="000000"/>
                </a:solidFill>
                <a:latin typeface="Calibri" charset="0"/>
              </a:rPr>
              <a:t>valeur de liquidation (ou valeur de service)</a:t>
            </a:r>
            <a:r>
              <a:rPr lang="en-GB" sz="2900">
                <a:solidFill>
                  <a:srgbClr val="000000"/>
                </a:solidFill>
                <a:latin typeface="Calibri" charset="0"/>
              </a:rPr>
              <a:t> du point. Celle-ci peut varier en fonction de l’</a:t>
            </a:r>
            <a:r>
              <a:rPr lang="en-GB" altLang="ja-JP" sz="2900">
                <a:solidFill>
                  <a:srgbClr val="000000"/>
                </a:solidFill>
                <a:latin typeface="Calibri" charset="0"/>
              </a:rPr>
              <a:t>âge au moment de la liquidation ou le système peut prévoir des décotes à partir d’un age pivot (voir diapo 12)</a:t>
            </a:r>
          </a:p>
          <a:p>
            <a:pPr eaLnBrk="1" hangingPunct="1">
              <a:lnSpc>
                <a:spcPct val="93000"/>
              </a:lnSpc>
              <a:spcAft>
                <a:spcPts val="1288"/>
              </a:spcAft>
              <a:buSzPct val="45000"/>
              <a:buFont typeface="Wingdings" charset="0"/>
              <a:buChar char=""/>
            </a:pPr>
            <a:r>
              <a:rPr lang="en-GB" altLang="ja-JP" sz="2900">
                <a:solidFill>
                  <a:srgbClr val="000000"/>
                </a:solidFill>
                <a:latin typeface="Calibri" charset="0"/>
              </a:rPr>
              <a:t>La cotisation est dûe sur l’ensemble des salaires et traitements (indemnités comprises) dans la limite de 3 PASS (10 000 euros par mois)</a:t>
            </a:r>
          </a:p>
          <a:p>
            <a:pPr lvl="1" eaLnBrk="1" hangingPunct="1">
              <a:lnSpc>
                <a:spcPct val="93000"/>
              </a:lnSpc>
              <a:spcAft>
                <a:spcPts val="1288"/>
              </a:spcAft>
              <a:buSzPct val="45000"/>
            </a:pPr>
            <a:endParaRPr lang="fr-FR" altLang="ja-JP" sz="2900" b="1">
              <a:solidFill>
                <a:srgbClr val="000000"/>
              </a:solidFill>
              <a:latin typeface="Calibri" charset="0"/>
            </a:endParaRPr>
          </a:p>
          <a:p>
            <a:pPr eaLnBrk="1" hangingPunct="1">
              <a:lnSpc>
                <a:spcPct val="93000"/>
              </a:lnSpc>
              <a:spcAft>
                <a:spcPts val="1288"/>
              </a:spcAft>
              <a:buSzPct val="45000"/>
            </a:pPr>
            <a:endParaRPr lang="en-GB" sz="2900">
              <a:solidFill>
                <a:srgbClr val="000000"/>
              </a:solidFill>
              <a:latin typeface="Calibri" charset="0"/>
            </a:endParaRPr>
          </a:p>
        </p:txBody>
      </p:sp>
      <p:sp>
        <p:nvSpPr>
          <p:cNvPr id="19459"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159A0D7F-1AF0-C04D-A592-B5339E307CB1}" type="slidenum">
              <a:rPr lang="fr-FR" sz="1200">
                <a:solidFill>
                  <a:srgbClr val="898989"/>
                </a:solidFill>
                <a:latin typeface="Calibri" charset="0"/>
              </a:rPr>
              <a:pPr algn="r" eaLnBrk="1" hangingPunct="1">
                <a:buClr>
                  <a:srgbClr val="898989"/>
                </a:buClr>
                <a:buFont typeface="Calibri" charset="0"/>
                <a:buNone/>
              </a:pPr>
              <a:t>3</a:t>
            </a:fld>
            <a:endParaRPr lang="fr-FR" sz="1200">
              <a:solidFill>
                <a:srgbClr val="898989"/>
              </a:solidFill>
              <a:latin typeface="Calibri" charset="0"/>
            </a:endParaRPr>
          </a:p>
        </p:txBody>
      </p:sp>
      <p:sp>
        <p:nvSpPr>
          <p:cNvPr id="19460"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A9FEE7-E0D8-EA42-9BD2-15FFE30F691B}" type="slidenum">
              <a:rPr lang="fr-FR" sz="1200">
                <a:solidFill>
                  <a:srgbClr val="898989"/>
                </a:solidFill>
                <a:latin typeface="Calibri" charset="0"/>
              </a:rPr>
              <a:pPr eaLnBrk="1" hangingPunct="1"/>
              <a:t>3</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ea typeface="+mj-ea"/>
                <a:cs typeface="+mj-cs"/>
              </a:rPr>
              <a:t>Le </a:t>
            </a:r>
            <a:r>
              <a:rPr lang="fr-FR" dirty="0" smtClean="0">
                <a:ea typeface="+mj-ea"/>
                <a:cs typeface="+mj-cs"/>
              </a:rPr>
              <a:t>RAFP</a:t>
            </a:r>
            <a:endParaRPr lang="fr-FR" dirty="0">
              <a:ea typeface="+mj-ea"/>
              <a:cs typeface="+mj-cs"/>
            </a:endParaRPr>
          </a:p>
        </p:txBody>
      </p:sp>
      <p:sp>
        <p:nvSpPr>
          <p:cNvPr id="67586" name="Espace réservé du contenu 4"/>
          <p:cNvSpPr>
            <a:spLocks noGrp="1"/>
          </p:cNvSpPr>
          <p:nvPr>
            <p:ph sz="quarter" idx="1"/>
          </p:nvPr>
        </p:nvSpPr>
        <p:spPr>
          <a:xfrm>
            <a:off x="282575" y="1512888"/>
            <a:ext cx="8504238" cy="4572000"/>
          </a:xfrm>
        </p:spPr>
        <p:txBody>
          <a:bodyPr/>
          <a:lstStyle/>
          <a:p>
            <a:pPr marL="0" indent="0">
              <a:buFont typeface="Wingdings 2" charset="0"/>
              <a:buNone/>
            </a:pPr>
            <a:endParaRPr lang="fr-FR">
              <a:latin typeface="Century Gothic" charset="0"/>
            </a:endParaRPr>
          </a:p>
          <a:p>
            <a:pPr marL="0" indent="0">
              <a:buFont typeface="Wingdings 2" charset="0"/>
              <a:buNone/>
            </a:pPr>
            <a:endParaRPr lang="fr-FR">
              <a:latin typeface="Century Gothic" charset="0"/>
            </a:endParaRPr>
          </a:p>
          <a:p>
            <a:pPr marL="0" indent="0">
              <a:buFont typeface="Wingdings 2" charset="0"/>
              <a:buNone/>
            </a:pPr>
            <a:endParaRPr lang="fr-FR" sz="2400">
              <a:latin typeface="Century Gothic" charset="0"/>
            </a:endParaRPr>
          </a:p>
        </p:txBody>
      </p:sp>
      <p:sp>
        <p:nvSpPr>
          <p:cNvPr id="67587" name="Rectangle 2"/>
          <p:cNvSpPr>
            <a:spLocks noChangeArrowheads="1"/>
          </p:cNvSpPr>
          <p:nvPr/>
        </p:nvSpPr>
        <p:spPr bwMode="auto">
          <a:xfrm>
            <a:off x="298450" y="1508125"/>
            <a:ext cx="86661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atin typeface="Century Gothic" charset="0"/>
              </a:rPr>
              <a:t>Régime de retraite obligatoire par points de la Fonction Publique mis en place depuis le 1er janvier 2005.</a:t>
            </a:r>
          </a:p>
        </p:txBody>
      </p:sp>
      <p:pic>
        <p:nvPicPr>
          <p:cNvPr id="67588"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349500"/>
            <a:ext cx="640873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273050"/>
            <a:ext cx="8224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ctr" eaLnBrk="1" hangingPunct="1">
              <a:lnSpc>
                <a:spcPct val="93000"/>
              </a:lnSpc>
              <a:buSzPct val="45000"/>
              <a:buFont typeface="Wingdings" charset="0"/>
              <a:buNone/>
            </a:pPr>
            <a:r>
              <a:rPr lang="en-GB" sz="4000" b="1">
                <a:solidFill>
                  <a:srgbClr val="000000"/>
                </a:solidFill>
                <a:latin typeface="Calibri" charset="0"/>
              </a:rPr>
              <a:t>Les arguments avancés</a:t>
            </a:r>
          </a:p>
        </p:txBody>
      </p:sp>
      <p:sp>
        <p:nvSpPr>
          <p:cNvPr id="69634" name="Text Box 2"/>
          <p:cNvSpPr txBox="1">
            <a:spLocks noChangeArrowheads="1"/>
          </p:cNvSpPr>
          <p:nvPr/>
        </p:nvSpPr>
        <p:spPr bwMode="auto">
          <a:xfrm>
            <a:off x="457200" y="1522413"/>
            <a:ext cx="822483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SzPct val="45000"/>
              <a:buFont typeface="Wingdings" charset="0"/>
              <a:buNone/>
            </a:pPr>
            <a:r>
              <a:rPr lang="en-GB" sz="3200">
                <a:latin typeface="Calibri" charset="0"/>
              </a:rPr>
              <a:t>Un système plus juste</a:t>
            </a:r>
          </a:p>
          <a:p>
            <a:pPr eaLnBrk="1" hangingPunct="1">
              <a:lnSpc>
                <a:spcPct val="93000"/>
              </a:lnSpc>
              <a:spcAft>
                <a:spcPts val="1288"/>
              </a:spcAft>
              <a:buSzPct val="45000"/>
              <a:buFont typeface="Wingdings" charset="0"/>
              <a:buNone/>
            </a:pPr>
            <a:r>
              <a:rPr lang="en-GB" sz="3200">
                <a:latin typeface="Calibri" charset="0"/>
              </a:rPr>
              <a:t>Un système universel</a:t>
            </a:r>
          </a:p>
          <a:p>
            <a:pPr eaLnBrk="1" hangingPunct="1">
              <a:lnSpc>
                <a:spcPct val="93000"/>
              </a:lnSpc>
              <a:spcAft>
                <a:spcPts val="1288"/>
              </a:spcAft>
              <a:buSzPct val="45000"/>
              <a:buFont typeface="Wingdings" charset="0"/>
              <a:buNone/>
            </a:pPr>
            <a:r>
              <a:rPr lang="en-GB" sz="3200">
                <a:latin typeface="Calibri" charset="0"/>
              </a:rPr>
              <a:t>Une plus grande liberté de choix (pas d'âge, pas de durée de référence)</a:t>
            </a:r>
          </a:p>
          <a:p>
            <a:pPr eaLnBrk="1" hangingPunct="1">
              <a:lnSpc>
                <a:spcPct val="93000"/>
              </a:lnSpc>
              <a:spcAft>
                <a:spcPts val="1288"/>
              </a:spcAft>
              <a:buSzPct val="45000"/>
              <a:buFont typeface="Wingdings" charset="0"/>
              <a:buNone/>
            </a:pPr>
            <a:r>
              <a:rPr lang="en-GB" sz="3200">
                <a:latin typeface="Calibri" charset="0"/>
              </a:rPr>
              <a:t>Un système plus contributif car calculé sur l’</a:t>
            </a:r>
            <a:r>
              <a:rPr lang="en-GB" altLang="ja-JP" sz="3200">
                <a:latin typeface="Calibri" charset="0"/>
              </a:rPr>
              <a:t>ensemble des salaires</a:t>
            </a:r>
          </a:p>
          <a:p>
            <a:pPr eaLnBrk="1" hangingPunct="1">
              <a:lnSpc>
                <a:spcPct val="93000"/>
              </a:lnSpc>
              <a:spcAft>
                <a:spcPts val="1288"/>
              </a:spcAft>
              <a:buSzPct val="45000"/>
              <a:buFont typeface="Wingdings" charset="0"/>
              <a:buNone/>
            </a:pPr>
            <a:endParaRPr lang="en-GB" sz="2900">
              <a:solidFill>
                <a:srgbClr val="000000"/>
              </a:solidFill>
              <a:latin typeface="Calibri" charset="0"/>
            </a:endParaRPr>
          </a:p>
        </p:txBody>
      </p:sp>
      <p:sp>
        <p:nvSpPr>
          <p:cNvPr id="69635"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91F8929A-D222-824C-A002-8CA8007B4310}" type="slidenum">
              <a:rPr lang="fr-FR" sz="1200">
                <a:solidFill>
                  <a:srgbClr val="898989"/>
                </a:solidFill>
                <a:latin typeface="Calibri" charset="0"/>
              </a:rPr>
              <a:pPr algn="r" eaLnBrk="1" hangingPunct="1">
                <a:buClr>
                  <a:srgbClr val="898989"/>
                </a:buClr>
                <a:buFont typeface="Calibri" charset="0"/>
                <a:buNone/>
              </a:pPr>
              <a:t>31</a:t>
            </a:fld>
            <a:endParaRPr lang="fr-FR" sz="1200">
              <a:solidFill>
                <a:srgbClr val="898989"/>
              </a:solidFill>
              <a:latin typeface="Calibri" charset="0"/>
            </a:endParaRPr>
          </a:p>
        </p:txBody>
      </p:sp>
      <p:sp>
        <p:nvSpPr>
          <p:cNvPr id="69636"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60F2BC-D7F5-BB46-81AC-82376949CDF9}" type="slidenum">
              <a:rPr lang="fr-FR" sz="1200">
                <a:solidFill>
                  <a:srgbClr val="898989"/>
                </a:solidFill>
                <a:latin typeface="Calibri" charset="0"/>
              </a:rPr>
              <a:pPr eaLnBrk="1" hangingPunct="1"/>
              <a:t>31</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468313" y="333375"/>
            <a:ext cx="82248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lnSpc>
                <a:spcPct val="93000"/>
              </a:lnSpc>
              <a:spcAft>
                <a:spcPts val="1288"/>
              </a:spcAft>
              <a:buSzPct val="45000"/>
              <a:buFont typeface="Wingdings" charset="0"/>
              <a:buNone/>
            </a:pPr>
            <a:r>
              <a:rPr lang="en-GB" sz="4000">
                <a:solidFill>
                  <a:srgbClr val="000000"/>
                </a:solidFill>
                <a:latin typeface="Calibri" charset="0"/>
              </a:rPr>
              <a:t>“</a:t>
            </a:r>
            <a:r>
              <a:rPr lang="en-GB" altLang="ja-JP" sz="4000">
                <a:solidFill>
                  <a:srgbClr val="000000"/>
                </a:solidFill>
                <a:latin typeface="Calibri" charset="0"/>
              </a:rPr>
              <a:t>Un système plus juste qui garantit la répartition</a:t>
            </a:r>
            <a:r>
              <a:rPr lang="en-GB" sz="4000">
                <a:solidFill>
                  <a:srgbClr val="000000"/>
                </a:solidFill>
                <a:latin typeface="Calibri" charset="0"/>
              </a:rPr>
              <a:t>”</a:t>
            </a:r>
            <a:r>
              <a:rPr lang="en-GB" altLang="ja-JP" sz="4000">
                <a:solidFill>
                  <a:srgbClr val="000000"/>
                </a:solidFill>
                <a:latin typeface="Calibri" charset="0"/>
              </a:rPr>
              <a:t>?</a:t>
            </a:r>
            <a:endParaRPr lang="en-GB" sz="4000">
              <a:solidFill>
                <a:srgbClr val="000000"/>
              </a:solidFill>
              <a:latin typeface="Calibri" charset="0"/>
            </a:endParaRPr>
          </a:p>
        </p:txBody>
      </p:sp>
      <p:sp>
        <p:nvSpPr>
          <p:cNvPr id="71682" name="Text Box 2"/>
          <p:cNvSpPr txBox="1">
            <a:spLocks noChangeArrowheads="1"/>
          </p:cNvSpPr>
          <p:nvPr/>
        </p:nvSpPr>
        <p:spPr bwMode="auto">
          <a:xfrm>
            <a:off x="457200" y="1522413"/>
            <a:ext cx="822483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SzPct val="45000"/>
              <a:buFont typeface="Wingdings" charset="0"/>
              <a:buNone/>
            </a:pPr>
            <a:endParaRPr lang="en-GB" sz="2900">
              <a:solidFill>
                <a:srgbClr val="000000"/>
              </a:solidFill>
              <a:latin typeface="Calibri" charset="0"/>
            </a:endParaRPr>
          </a:p>
          <a:p>
            <a:pPr eaLnBrk="1" hangingPunct="1">
              <a:lnSpc>
                <a:spcPct val="93000"/>
              </a:lnSpc>
              <a:spcAft>
                <a:spcPts val="1288"/>
              </a:spcAft>
              <a:buSzPct val="45000"/>
              <a:buFont typeface="Wingdings" charset="0"/>
              <a:buNone/>
            </a:pPr>
            <a:r>
              <a:rPr lang="en-GB" sz="2900">
                <a:solidFill>
                  <a:srgbClr val="000000"/>
                </a:solidFill>
                <a:latin typeface="Calibri" charset="0"/>
              </a:rPr>
              <a:t>Un système qui fait perdre de vue la question de la répartition des richesses: dès aujourd’</a:t>
            </a:r>
            <a:r>
              <a:rPr lang="en-GB" altLang="ja-JP" sz="2900">
                <a:solidFill>
                  <a:srgbClr val="000000"/>
                </a:solidFill>
                <a:latin typeface="Calibri" charset="0"/>
              </a:rPr>
              <a:t>hui (2014), la part du PIB consacré aux retraites est de 14% du PIB, elle doit passer à 12,8% en 2060 alors même que le nombre de retraités augmentera. Quels débats possibles sur cette répartition avec un système individualisé?</a:t>
            </a:r>
          </a:p>
        </p:txBody>
      </p:sp>
      <p:sp>
        <p:nvSpPr>
          <p:cNvPr id="71683"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CA7C15E7-5410-D04A-AED5-CBD89FE0A988}" type="slidenum">
              <a:rPr lang="fr-FR" sz="1200">
                <a:solidFill>
                  <a:srgbClr val="898989"/>
                </a:solidFill>
                <a:latin typeface="Calibri" charset="0"/>
              </a:rPr>
              <a:pPr algn="r" eaLnBrk="1" hangingPunct="1">
                <a:buClr>
                  <a:srgbClr val="898989"/>
                </a:buClr>
                <a:buFont typeface="Calibri" charset="0"/>
                <a:buNone/>
              </a:pPr>
              <a:t>32</a:t>
            </a:fld>
            <a:endParaRPr lang="fr-FR" sz="1200">
              <a:solidFill>
                <a:srgbClr val="898989"/>
              </a:solidFill>
              <a:latin typeface="Calibri" charset="0"/>
            </a:endParaRPr>
          </a:p>
        </p:txBody>
      </p:sp>
      <p:sp>
        <p:nvSpPr>
          <p:cNvPr id="71684"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0E79BB-D3EA-D942-8131-EC400DBF7EE5}" type="slidenum">
              <a:rPr lang="fr-FR" sz="1200">
                <a:solidFill>
                  <a:srgbClr val="898989"/>
                </a:solidFill>
                <a:latin typeface="Calibri" charset="0"/>
              </a:rPr>
              <a:pPr eaLnBrk="1" hangingPunct="1"/>
              <a:t>32</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323850" y="115888"/>
            <a:ext cx="8224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ctr" eaLnBrk="1" hangingPunct="1">
              <a:lnSpc>
                <a:spcPct val="93000"/>
              </a:lnSpc>
              <a:buSzPct val="45000"/>
            </a:pPr>
            <a:r>
              <a:rPr lang="en-GB" sz="4000">
                <a:solidFill>
                  <a:srgbClr val="000000"/>
                </a:solidFill>
                <a:latin typeface="Calibri" charset="0"/>
              </a:rPr>
              <a:t>Un système universel et plus simple?</a:t>
            </a:r>
          </a:p>
          <a:p>
            <a:pPr algn="ctr" eaLnBrk="1" hangingPunct="1">
              <a:lnSpc>
                <a:spcPct val="93000"/>
              </a:lnSpc>
              <a:buSzPct val="45000"/>
              <a:buFont typeface="Wingdings" charset="0"/>
              <a:buNone/>
            </a:pPr>
            <a:endParaRPr lang="en-GB" sz="4000" b="1">
              <a:solidFill>
                <a:srgbClr val="000000"/>
              </a:solidFill>
              <a:latin typeface="Calibri" charset="0"/>
            </a:endParaRPr>
          </a:p>
        </p:txBody>
      </p:sp>
      <p:sp>
        <p:nvSpPr>
          <p:cNvPr id="73730" name="Text Box 2"/>
          <p:cNvSpPr txBox="1">
            <a:spLocks noChangeArrowheads="1"/>
          </p:cNvSpPr>
          <p:nvPr/>
        </p:nvSpPr>
        <p:spPr bwMode="auto">
          <a:xfrm>
            <a:off x="457200" y="1522413"/>
            <a:ext cx="822483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SzPct val="45000"/>
              <a:buFont typeface="Wingdings" charset="0"/>
              <a:buChar char=""/>
            </a:pPr>
            <a:r>
              <a:rPr lang="fr-FR" sz="2900">
                <a:solidFill>
                  <a:srgbClr val="000000"/>
                </a:solidFill>
                <a:latin typeface="Calibri" charset="0"/>
              </a:rPr>
              <a:t>règles</a:t>
            </a:r>
            <a:r>
              <a:rPr lang="en-GB" sz="2900">
                <a:solidFill>
                  <a:srgbClr val="000000"/>
                </a:solidFill>
                <a:latin typeface="Calibri" charset="0"/>
              </a:rPr>
              <a:t> complexes : du fait des réformes !</a:t>
            </a:r>
          </a:p>
          <a:p>
            <a:pPr eaLnBrk="1" hangingPunct="1">
              <a:lnSpc>
                <a:spcPct val="93000"/>
              </a:lnSpc>
              <a:spcAft>
                <a:spcPts val="1288"/>
              </a:spcAft>
              <a:buSzPct val="45000"/>
              <a:buFont typeface="Wingdings" charset="0"/>
              <a:buChar char=""/>
            </a:pPr>
            <a:r>
              <a:rPr lang="en-GB" sz="2900">
                <a:solidFill>
                  <a:srgbClr val="000000"/>
                </a:solidFill>
                <a:latin typeface="Calibri" charset="0"/>
              </a:rPr>
              <a:t>multiplicité des systèmes : à relativiser et certaines différences se justifient</a:t>
            </a:r>
          </a:p>
          <a:p>
            <a:pPr eaLnBrk="1" hangingPunct="1">
              <a:lnSpc>
                <a:spcPct val="93000"/>
              </a:lnSpc>
              <a:spcAft>
                <a:spcPts val="1288"/>
              </a:spcAft>
              <a:buSzPct val="45000"/>
              <a:buFont typeface="Wingdings" charset="0"/>
              <a:buNone/>
            </a:pPr>
            <a:endParaRPr lang="en-GB" sz="2900">
              <a:solidFill>
                <a:srgbClr val="000000"/>
              </a:solidFill>
              <a:latin typeface="Calibri" charset="0"/>
            </a:endParaRPr>
          </a:p>
        </p:txBody>
      </p:sp>
      <p:sp>
        <p:nvSpPr>
          <p:cNvPr id="73731"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DE7A6D6D-033F-7C41-A1ED-84C75C57F325}" type="slidenum">
              <a:rPr lang="fr-FR" sz="1200">
                <a:solidFill>
                  <a:srgbClr val="898989"/>
                </a:solidFill>
                <a:latin typeface="Calibri" charset="0"/>
              </a:rPr>
              <a:pPr algn="r" eaLnBrk="1" hangingPunct="1">
                <a:buClr>
                  <a:srgbClr val="898989"/>
                </a:buClr>
                <a:buFont typeface="Calibri" charset="0"/>
                <a:buNone/>
              </a:pPr>
              <a:t>33</a:t>
            </a:fld>
            <a:endParaRPr lang="fr-FR" sz="1200">
              <a:solidFill>
                <a:srgbClr val="898989"/>
              </a:solidFill>
              <a:latin typeface="Calibri" charset="0"/>
            </a:endParaRPr>
          </a:p>
        </p:txBody>
      </p:sp>
      <p:sp>
        <p:nvSpPr>
          <p:cNvPr id="73732"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B6ADBF-D11C-A448-B834-8C6B901D8AAD}" type="slidenum">
              <a:rPr lang="fr-FR" sz="1200">
                <a:solidFill>
                  <a:srgbClr val="898989"/>
                </a:solidFill>
                <a:latin typeface="Calibri" charset="0"/>
              </a:rPr>
              <a:pPr eaLnBrk="1" hangingPunct="1"/>
              <a:t>33</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a:xfrm>
            <a:off x="457200" y="174625"/>
            <a:ext cx="8291513" cy="2174875"/>
          </a:xfrm>
        </p:spPr>
        <p:txBody>
          <a:bodyPr lIns="0" tIns="0" rIns="0" bIns="0"/>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Calibri" charset="0"/>
              </a:rPr>
              <a:t>Une plus grande liberté de choix?</a:t>
            </a:r>
            <a:endParaRPr lang="en-GB" b="1">
              <a:latin typeface="Calibri" charset="0"/>
            </a:endParaRPr>
          </a:p>
        </p:txBody>
      </p:sp>
      <p:sp>
        <p:nvSpPr>
          <p:cNvPr id="75778" name="Rectangle 2"/>
          <p:cNvSpPr>
            <a:spLocks noGrp="1" noChangeArrowheads="1"/>
          </p:cNvSpPr>
          <p:nvPr>
            <p:ph type="subTitle" idx="4294967295"/>
          </p:nvPr>
        </p:nvSpPr>
        <p:spPr>
          <a:xfrm>
            <a:off x="457200" y="1644650"/>
            <a:ext cx="8229600" cy="4437063"/>
          </a:xfrm>
        </p:spPr>
        <p:txBody>
          <a:bodyPr lIns="0" tIns="0" rIns="0" bIns="0" anchor="ctr"/>
          <a:lstStyle/>
          <a:p>
            <a:pPr marL="341313" lvl="1" indent="-341313" eaLnBrk="1" hangingPunct="1">
              <a:spcBef>
                <a:spcPts val="800"/>
              </a:spcBef>
              <a:buSzPct val="45000"/>
              <a:buFont typeface="Wingdings"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3600">
                <a:latin typeface="Calibri" charset="0"/>
              </a:rPr>
              <a:t>Age de départ, durée de cotisation, </a:t>
            </a:r>
            <a:r>
              <a:rPr lang="mr-IN" sz="3600">
                <a:latin typeface="Mangal" charset="0"/>
              </a:rPr>
              <a:t>…</a:t>
            </a:r>
            <a:r>
              <a:rPr lang="fr-FR" sz="3600">
                <a:latin typeface="Calibri" charset="0"/>
              </a:rPr>
              <a:t>etc, </a:t>
            </a:r>
            <a:r>
              <a:rPr lang="en-GB" sz="3600">
                <a:latin typeface="Calibri" charset="0"/>
              </a:rPr>
              <a:t>font partie du pacte social.</a:t>
            </a:r>
          </a:p>
          <a:p>
            <a:pPr marL="341313" lvl="1" indent="-341313" eaLnBrk="1" hangingPunct="1">
              <a:spcBef>
                <a:spcPts val="800"/>
              </a:spcBef>
              <a:buSzPct val="45000"/>
              <a:buFont typeface="Wingdings"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3600">
                <a:latin typeface="Calibri" charset="0"/>
              </a:rPr>
              <a:t>La responsabilité des entreprises en matière d’</a:t>
            </a:r>
            <a:r>
              <a:rPr lang="en-GB" altLang="ja-JP" sz="3600">
                <a:latin typeface="Calibri" charset="0"/>
              </a:rPr>
              <a:t>emploi disparaît puisque chacun </a:t>
            </a:r>
            <a:r>
              <a:rPr lang="en-GB" sz="3600">
                <a:latin typeface="Calibri" charset="0"/>
              </a:rPr>
              <a:t>“</a:t>
            </a:r>
            <a:r>
              <a:rPr lang="en-GB" altLang="ja-JP" sz="3600">
                <a:latin typeface="Calibri" charset="0"/>
              </a:rPr>
              <a:t>décide</a:t>
            </a:r>
            <a:r>
              <a:rPr lang="en-GB" sz="3600">
                <a:latin typeface="Calibri" charset="0"/>
              </a:rPr>
              <a:t>”</a:t>
            </a:r>
            <a:r>
              <a:rPr lang="en-GB" altLang="ja-JP" sz="3600">
                <a:latin typeface="Calibri" charset="0"/>
              </a:rPr>
              <a:t> s</a:t>
            </a:r>
            <a:r>
              <a:rPr lang="en-GB" sz="3600">
                <a:latin typeface="Calibri" charset="0"/>
              </a:rPr>
              <a:t>’</a:t>
            </a:r>
            <a:r>
              <a:rPr lang="en-GB" altLang="ja-JP" sz="3600">
                <a:latin typeface="Calibri" charset="0"/>
              </a:rPr>
              <a:t>il continue à travailler ou s</a:t>
            </a:r>
            <a:r>
              <a:rPr lang="en-GB" sz="3600">
                <a:latin typeface="Calibri" charset="0"/>
              </a:rPr>
              <a:t>’</a:t>
            </a:r>
            <a:r>
              <a:rPr lang="en-GB" altLang="ja-JP" sz="3600">
                <a:latin typeface="Calibri" charset="0"/>
              </a:rPr>
              <a:t>il part en retraite: pressions supplémentaires sur les salariés âgés dont on veut se débarasser?</a:t>
            </a:r>
            <a:endParaRPr lang="en-GB" sz="3600">
              <a:latin typeface="Calibri" charset="0"/>
            </a:endParaRPr>
          </a:p>
        </p:txBody>
      </p:sp>
      <p:sp>
        <p:nvSpPr>
          <p:cNvPr id="75779"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85FA8D-29F3-F645-8627-FCF0CEC5E0A9}" type="slidenum">
              <a:rPr lang="fr-FR" sz="1200">
                <a:solidFill>
                  <a:srgbClr val="898989"/>
                </a:solidFill>
                <a:latin typeface="Calibri" charset="0"/>
              </a:rPr>
              <a:pPr eaLnBrk="1" hangingPunct="1"/>
              <a:t>34</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457200" y="174625"/>
            <a:ext cx="8229600" cy="1344613"/>
          </a:xfrm>
        </p:spPr>
        <p:txBody>
          <a:bodyPr lIns="0" tIns="0" rIns="0" bIns="0"/>
          <a:lstStyle/>
          <a:p>
            <a:pPr marL="342900" indent="-3429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latin typeface="Calibri" charset="0"/>
              </a:rPr>
              <a:t>Un système à “</a:t>
            </a:r>
            <a:r>
              <a:rPr lang="en-GB" altLang="ja-JP" sz="3600" b="1">
                <a:latin typeface="Calibri" charset="0"/>
              </a:rPr>
              <a:t>cotisations définies</a:t>
            </a:r>
            <a:r>
              <a:rPr lang="en-GB" sz="3600" b="1">
                <a:latin typeface="Calibri" charset="0"/>
              </a:rPr>
              <a:t>”</a:t>
            </a:r>
            <a:r>
              <a:rPr lang="en-GB" altLang="ja-JP" sz="3600" b="1">
                <a:latin typeface="Calibri" charset="0"/>
              </a:rPr>
              <a:t/>
            </a:r>
            <a:br>
              <a:rPr lang="en-GB" altLang="ja-JP" sz="3600" b="1">
                <a:latin typeface="Calibri" charset="0"/>
              </a:rPr>
            </a:br>
            <a:endParaRPr lang="fr-FR" b="1">
              <a:latin typeface="Calibri" charset="0"/>
            </a:endParaRPr>
          </a:p>
        </p:txBody>
      </p:sp>
      <p:sp>
        <p:nvSpPr>
          <p:cNvPr id="77826" name="Rectangle 2"/>
          <p:cNvSpPr>
            <a:spLocks noGrp="1" noChangeArrowheads="1"/>
          </p:cNvSpPr>
          <p:nvPr>
            <p:ph type="subTitle" idx="4294967295"/>
          </p:nvPr>
        </p:nvSpPr>
        <p:spPr>
          <a:xfrm>
            <a:off x="457200" y="1644650"/>
            <a:ext cx="8229600" cy="4437063"/>
          </a:xfrm>
        </p:spPr>
        <p:txBody>
          <a:bodyPr lIns="0" tIns="0" rIns="0" bIns="0" anchor="ctr"/>
          <a:lstStyle/>
          <a:p>
            <a:pPr marL="382588" indent="-290513" eaLnBrk="1" hangingPunct="1">
              <a:lnSpc>
                <a:spcPct val="93000"/>
              </a:lnSpc>
              <a:spcBef>
                <a:spcPct val="0"/>
              </a:spcBef>
              <a:spcAft>
                <a:spcPts val="1288"/>
              </a:spcAft>
              <a:buSzPct val="45000"/>
              <a:buFont typeface="Wingdings" charset="0"/>
              <a:buChar char=""/>
              <a:tabLst>
                <a:tab pos="1311275" algn="l"/>
                <a:tab pos="2225675" algn="l"/>
                <a:tab pos="3140075" algn="l"/>
                <a:tab pos="4054475" algn="l"/>
                <a:tab pos="4968875" algn="l"/>
                <a:tab pos="5883275" algn="l"/>
                <a:tab pos="6797675" algn="l"/>
                <a:tab pos="7712075" algn="l"/>
                <a:tab pos="8626475" algn="l"/>
                <a:tab pos="9540875" algn="l"/>
                <a:tab pos="10455275" algn="l"/>
              </a:tabLst>
            </a:pPr>
            <a:endParaRPr lang="en-GB" sz="2900">
              <a:latin typeface="Arial" charset="0"/>
              <a:cs typeface="Arial" charset="0"/>
            </a:endParaRPr>
          </a:p>
          <a:p>
            <a:pPr marL="382588" indent="-290513" eaLnBrk="1" hangingPunct="1">
              <a:lnSpc>
                <a:spcPct val="93000"/>
              </a:lnSpc>
              <a:spcBef>
                <a:spcPct val="0"/>
              </a:spcBef>
              <a:spcAft>
                <a:spcPts val="1288"/>
              </a:spcAft>
              <a:buSzPct val="45000"/>
              <a:buFont typeface="Wingdings" charset="0"/>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900">
                <a:latin typeface="Arial" charset="0"/>
                <a:cs typeface="Arial" charset="0"/>
              </a:rPr>
              <a:t>Manque de visibilité pour chacun: on ne sait plus à quoi on aura droit</a:t>
            </a:r>
          </a:p>
          <a:p>
            <a:pPr marL="382588" indent="-290513" eaLnBrk="1" hangingPunct="1">
              <a:lnSpc>
                <a:spcPct val="93000"/>
              </a:lnSpc>
              <a:spcBef>
                <a:spcPct val="0"/>
              </a:spcBef>
              <a:spcAft>
                <a:spcPts val="1288"/>
              </a:spcAft>
              <a:buSzPct val="45000"/>
              <a:buFont typeface="Wingdings" charset="0"/>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900">
                <a:latin typeface="Arial" charset="0"/>
                <a:cs typeface="Arial" charset="0"/>
              </a:rPr>
              <a:t>Masque les enjeux du financement qui se posent explicitement dans un système à prestations définies. Recherche d’</a:t>
            </a:r>
            <a:r>
              <a:rPr lang="en-GB" altLang="ja-JP" sz="2900">
                <a:latin typeface="Arial" charset="0"/>
                <a:cs typeface="Arial" charset="0"/>
              </a:rPr>
              <a:t>un pilotage automatique pour esquiver le débat sur les choix politiques</a:t>
            </a:r>
          </a:p>
          <a:p>
            <a:pPr marL="382588" indent="-290513" eaLnBrk="1" hangingPunct="1">
              <a:lnSpc>
                <a:spcPct val="93000"/>
              </a:lnSpc>
              <a:spcBef>
                <a:spcPct val="0"/>
              </a:spcBef>
              <a:spcAft>
                <a:spcPts val="1288"/>
              </a:spcAft>
              <a:buSzPct val="45000"/>
              <a:buFont typeface="Wingdings" charset="0"/>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GB" sz="2900">
                <a:latin typeface="Arial" charset="0"/>
                <a:cs typeface="Arial" charset="0"/>
              </a:rPr>
              <a:t>Retraites complémentaires : baisse de 30% des pensions depuis 1993.</a:t>
            </a:r>
          </a:p>
        </p:txBody>
      </p:sp>
      <p:sp>
        <p:nvSpPr>
          <p:cNvPr id="77827"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39FE1A-4875-AE4B-BCC0-47D680BC0E2E}" type="slidenum">
              <a:rPr lang="fr-FR" sz="1200">
                <a:solidFill>
                  <a:srgbClr val="898989"/>
                </a:solidFill>
                <a:latin typeface="Calibri" charset="0"/>
              </a:rPr>
              <a:pPr eaLnBrk="1" hangingPunct="1"/>
              <a:t>35</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re 1"/>
          <p:cNvSpPr>
            <a:spLocks noGrp="1"/>
          </p:cNvSpPr>
          <p:nvPr>
            <p:ph type="title"/>
          </p:nvPr>
        </p:nvSpPr>
        <p:spPr/>
        <p:txBody>
          <a:bodyPr/>
          <a:lstStyle/>
          <a:p>
            <a:r>
              <a:rPr lang="fr-FR">
                <a:latin typeface="Calibri" charset="0"/>
              </a:rPr>
              <a:t>Faut il croire à l’épargne retraite?</a:t>
            </a:r>
          </a:p>
        </p:txBody>
      </p:sp>
      <p:sp>
        <p:nvSpPr>
          <p:cNvPr id="79874" name="Rectangle 2"/>
          <p:cNvSpPr>
            <a:spLocks noChangeArrowheads="1"/>
          </p:cNvSpPr>
          <p:nvPr/>
        </p:nvSpPr>
        <p:spPr bwMode="auto">
          <a:xfrm>
            <a:off x="1187450" y="1700213"/>
            <a:ext cx="7416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3600">
                <a:cs typeface="MS PGothic" charset="0"/>
              </a:rPr>
              <a:t>Pour espérer compenser une baisse de dix points du taux de remplacement du salaire par la pension de retraite </a:t>
            </a:r>
            <a:r>
              <a:rPr lang="fr-FR" sz="3600" b="1">
                <a:cs typeface="MS PGothic" charset="0"/>
              </a:rPr>
              <a:t>il faudrait pouvoir économiser un mois de salaire par an pendant trente ans !</a:t>
            </a:r>
            <a:endParaRPr lang="fr-FR"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323850" y="115888"/>
            <a:ext cx="8224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ctr" eaLnBrk="1" hangingPunct="1">
              <a:lnSpc>
                <a:spcPct val="93000"/>
              </a:lnSpc>
              <a:buSzPct val="45000"/>
            </a:pPr>
            <a:r>
              <a:rPr lang="en-GB" sz="4000">
                <a:solidFill>
                  <a:srgbClr val="000000"/>
                </a:solidFill>
                <a:latin typeface="Calibri" charset="0"/>
              </a:rPr>
              <a:t>Un système plus “</a:t>
            </a:r>
            <a:r>
              <a:rPr lang="en-GB" altLang="ja-JP" sz="4000">
                <a:solidFill>
                  <a:srgbClr val="000000"/>
                </a:solidFill>
                <a:latin typeface="Calibri" charset="0"/>
              </a:rPr>
              <a:t>contributif</a:t>
            </a:r>
            <a:r>
              <a:rPr lang="en-GB" sz="4000">
                <a:solidFill>
                  <a:srgbClr val="000000"/>
                </a:solidFill>
                <a:latin typeface="Calibri" charset="0"/>
              </a:rPr>
              <a:t>”</a:t>
            </a:r>
            <a:endParaRPr lang="en-GB" altLang="ja-JP" sz="4000">
              <a:solidFill>
                <a:srgbClr val="000000"/>
              </a:solidFill>
              <a:latin typeface="Calibri" charset="0"/>
            </a:endParaRPr>
          </a:p>
          <a:p>
            <a:pPr algn="ctr" eaLnBrk="1" hangingPunct="1">
              <a:lnSpc>
                <a:spcPct val="93000"/>
              </a:lnSpc>
              <a:buSzPct val="45000"/>
              <a:buFont typeface="Wingdings" charset="0"/>
              <a:buNone/>
            </a:pPr>
            <a:endParaRPr lang="en-GB" sz="4000" b="1">
              <a:solidFill>
                <a:srgbClr val="000000"/>
              </a:solidFill>
              <a:latin typeface="Calibri" charset="0"/>
            </a:endParaRPr>
          </a:p>
        </p:txBody>
      </p:sp>
      <p:sp>
        <p:nvSpPr>
          <p:cNvPr id="81922" name="Text Box 2"/>
          <p:cNvSpPr txBox="1">
            <a:spLocks noChangeArrowheads="1"/>
          </p:cNvSpPr>
          <p:nvPr/>
        </p:nvSpPr>
        <p:spPr bwMode="auto">
          <a:xfrm>
            <a:off x="457200" y="1522413"/>
            <a:ext cx="822483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SzPct val="45000"/>
              <a:buFont typeface="Wingdings" charset="0"/>
              <a:buNone/>
            </a:pPr>
            <a:endParaRPr lang="en-GB" sz="2900">
              <a:solidFill>
                <a:srgbClr val="000000"/>
              </a:solidFill>
              <a:latin typeface="Calibri" charset="0"/>
            </a:endParaRPr>
          </a:p>
        </p:txBody>
      </p:sp>
      <p:sp>
        <p:nvSpPr>
          <p:cNvPr id="81923"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91B2B442-FC5C-0D44-A686-6CB76542313A}" type="slidenum">
              <a:rPr lang="fr-FR" sz="1200">
                <a:solidFill>
                  <a:srgbClr val="898989"/>
                </a:solidFill>
                <a:latin typeface="Calibri" charset="0"/>
              </a:rPr>
              <a:pPr algn="r" eaLnBrk="1" hangingPunct="1">
                <a:buClr>
                  <a:srgbClr val="898989"/>
                </a:buClr>
                <a:buFont typeface="Calibri" charset="0"/>
                <a:buNone/>
              </a:pPr>
              <a:t>37</a:t>
            </a:fld>
            <a:endParaRPr lang="fr-FR" sz="1200">
              <a:solidFill>
                <a:srgbClr val="898989"/>
              </a:solidFill>
              <a:latin typeface="Calibri" charset="0"/>
            </a:endParaRPr>
          </a:p>
        </p:txBody>
      </p:sp>
      <p:sp>
        <p:nvSpPr>
          <p:cNvPr id="81924"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7F85FC-96CF-0741-83A6-AAA333AB671A}" type="slidenum">
              <a:rPr lang="fr-FR" sz="1200">
                <a:solidFill>
                  <a:srgbClr val="898989"/>
                </a:solidFill>
                <a:latin typeface="Calibri" charset="0"/>
              </a:rPr>
              <a:pPr eaLnBrk="1" hangingPunct="1"/>
              <a:t>37</a:t>
            </a:fld>
            <a:endParaRPr lang="fr-FR" sz="1200">
              <a:solidFill>
                <a:srgbClr val="898989"/>
              </a:solidFill>
              <a:latin typeface="Calibri" charset="0"/>
            </a:endParaRPr>
          </a:p>
        </p:txBody>
      </p:sp>
      <p:sp>
        <p:nvSpPr>
          <p:cNvPr id="81925" name="Rectangle 1"/>
          <p:cNvSpPr>
            <a:spLocks noChangeArrowheads="1"/>
          </p:cNvSpPr>
          <p:nvPr/>
        </p:nvSpPr>
        <p:spPr bwMode="auto">
          <a:xfrm>
            <a:off x="827088" y="1196975"/>
            <a:ext cx="74898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GB" altLang="ja-JP" sz="3600">
                <a:latin typeface="Calibri" charset="0"/>
              </a:rPr>
              <a:t>De nombreuses prestations ne sont pas contributives dans le système actuel (réversion, prise en compte des congés familiaux, des périodes de maladie, </a:t>
            </a:r>
            <a:r>
              <a:rPr lang="mr-IN" altLang="ja-JP" sz="3600">
                <a:latin typeface="Mangal" charset="0"/>
              </a:rPr>
              <a:t>…</a:t>
            </a:r>
            <a:r>
              <a:rPr lang="fr-FR" altLang="ja-JP" sz="3600">
                <a:latin typeface="Calibri" charset="0"/>
              </a:rPr>
              <a:t>etc): que deviennent-elles dans un tel système? </a:t>
            </a:r>
            <a:r>
              <a:rPr lang="en-GB" altLang="ja-JP" sz="3600">
                <a:latin typeface="Calibri" charset="0"/>
              </a:rPr>
              <a:t> </a:t>
            </a:r>
            <a:endParaRPr lang="fr-FR" altLang="ja-JP" sz="3600">
              <a:latin typeface="Calibri" charset="0"/>
            </a:endParaRPr>
          </a:p>
          <a:p>
            <a:r>
              <a:rPr lang="fr-FR" sz="1800"/>
              <a:t> </a:t>
            </a:r>
            <a:endParaRPr lang="fr-FR" sz="140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re 1"/>
          <p:cNvSpPr>
            <a:spLocks noGrp="1"/>
          </p:cNvSpPr>
          <p:nvPr>
            <p:ph type="title"/>
          </p:nvPr>
        </p:nvSpPr>
        <p:spPr/>
        <p:txBody>
          <a:bodyPr/>
          <a:lstStyle/>
          <a:p>
            <a:pPr eaLnBrk="1" hangingPunct="1"/>
            <a:r>
              <a:rPr lang="fr-FR" sz="2000" b="1">
                <a:latin typeface="Calibri" charset="0"/>
              </a:rPr>
              <a:t>Des manipulations à contrer</a:t>
            </a:r>
            <a:endParaRPr lang="fr-FR" sz="2000">
              <a:solidFill>
                <a:srgbClr val="7B9899"/>
              </a:solidFill>
              <a:latin typeface="Georgia" charset="0"/>
            </a:endParaRPr>
          </a:p>
        </p:txBody>
      </p:sp>
      <p:sp>
        <p:nvSpPr>
          <p:cNvPr id="83970" name="Espace réservé du contenu 2"/>
          <p:cNvSpPr>
            <a:spLocks noGrp="1"/>
          </p:cNvSpPr>
          <p:nvPr>
            <p:ph sz="quarter" idx="1"/>
          </p:nvPr>
        </p:nvSpPr>
        <p:spPr>
          <a:xfrm>
            <a:off x="301625" y="1527175"/>
            <a:ext cx="8534400" cy="4926013"/>
          </a:xfrm>
        </p:spPr>
        <p:txBody>
          <a:bodyPr/>
          <a:lstStyle/>
          <a:p>
            <a:pPr algn="just" eaLnBrk="1" hangingPunct="1"/>
            <a:r>
              <a:rPr lang="fr-FR" sz="2800">
                <a:latin typeface="Century Gothic" charset="0"/>
              </a:rPr>
              <a:t>Un prétendu choc démographique que les retraites par répartition seraient incapables d’assumer ;</a:t>
            </a:r>
          </a:p>
          <a:p>
            <a:pPr algn="just" eaLnBrk="1" hangingPunct="1"/>
            <a:r>
              <a:rPr lang="fr-FR" sz="2800">
                <a:latin typeface="Century Gothic" charset="0"/>
              </a:rPr>
              <a:t>Les fonctionnaires sont des privilégiés ;</a:t>
            </a:r>
          </a:p>
          <a:p>
            <a:pPr algn="just" eaLnBrk="1" hangingPunct="1"/>
            <a:r>
              <a:rPr lang="fr-FR" sz="2800">
                <a:latin typeface="Century Gothic" charset="0"/>
              </a:rPr>
              <a:t>Le niveau de vie des retraités est trop élevé ;</a:t>
            </a:r>
          </a:p>
          <a:p>
            <a:pPr algn="just" eaLnBrk="1" hangingPunct="1"/>
            <a:r>
              <a:rPr lang="fr-FR" sz="2800">
                <a:latin typeface="Century Gothic" charset="0"/>
              </a:rPr>
              <a:t>On vit plus vieux, c’est normal de travailler plus longtemps.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re 1"/>
          <p:cNvSpPr>
            <a:spLocks noGrp="1"/>
          </p:cNvSpPr>
          <p:nvPr>
            <p:ph type="title"/>
          </p:nvPr>
        </p:nvSpPr>
        <p:spPr/>
        <p:txBody>
          <a:bodyPr/>
          <a:lstStyle/>
          <a:p>
            <a:pPr eaLnBrk="1" hangingPunct="1"/>
            <a:r>
              <a:rPr lang="fr-FR" sz="2000" b="1">
                <a:latin typeface="Calibri" charset="0"/>
              </a:rPr>
              <a:t>Des manipulations à contrer</a:t>
            </a:r>
            <a:endParaRPr lang="fr-FR" sz="2000">
              <a:solidFill>
                <a:srgbClr val="7B9899"/>
              </a:solidFill>
              <a:latin typeface="Georgia" charset="0"/>
            </a:endParaRPr>
          </a:p>
        </p:txBody>
      </p:sp>
      <p:sp>
        <p:nvSpPr>
          <p:cNvPr id="86018" name="Espace réservé du contenu 2"/>
          <p:cNvSpPr>
            <a:spLocks noGrp="1"/>
          </p:cNvSpPr>
          <p:nvPr>
            <p:ph sz="quarter" idx="1"/>
          </p:nvPr>
        </p:nvSpPr>
        <p:spPr>
          <a:xfrm>
            <a:off x="301625" y="1527175"/>
            <a:ext cx="8534400" cy="4926013"/>
          </a:xfrm>
        </p:spPr>
        <p:txBody>
          <a:bodyPr/>
          <a:lstStyle/>
          <a:p>
            <a:pPr algn="just" eaLnBrk="1" hangingPunct="1"/>
            <a:r>
              <a:rPr lang="fr-FR" sz="2200">
                <a:latin typeface="Century Gothic" charset="0"/>
              </a:rPr>
              <a:t>En deux siècles, le temps de travail individuel a été divisé par 2 pendant que le nombre d</a:t>
            </a:r>
            <a:r>
              <a:rPr lang="ja-JP" altLang="fr-FR" sz="2200">
                <a:latin typeface="Century Gothic" charset="0"/>
              </a:rPr>
              <a:t>’</a:t>
            </a:r>
            <a:r>
              <a:rPr lang="fr-FR" altLang="ja-JP" sz="2200">
                <a:latin typeface="Century Gothic" charset="0"/>
              </a:rPr>
              <a:t>emplois augmentait de 3/4;</a:t>
            </a:r>
          </a:p>
          <a:p>
            <a:pPr algn="just" eaLnBrk="1" hangingPunct="1"/>
            <a:r>
              <a:rPr lang="fr-FR" sz="2200">
                <a:latin typeface="Century Gothic" charset="0"/>
              </a:rPr>
              <a:t>Accroissement de la productivité horaire du travail supérieur à celui de la richesse produite.</a:t>
            </a:r>
          </a:p>
          <a:p>
            <a:pPr algn="just" eaLnBrk="1" hangingPunct="1"/>
            <a:r>
              <a:rPr lang="fr-FR" sz="2200">
                <a:latin typeface="Century Gothic" charset="0"/>
              </a:rPr>
              <a:t>Augmentation de la production = augmentation de la productivité horaire x augmentation du nombre d</a:t>
            </a:r>
            <a:r>
              <a:rPr lang="ja-JP" altLang="fr-FR" sz="2200">
                <a:latin typeface="Century Gothic" charset="0"/>
              </a:rPr>
              <a:t>’</a:t>
            </a:r>
            <a:r>
              <a:rPr lang="fr-FR" altLang="ja-JP" sz="2200">
                <a:latin typeface="Century Gothic" charset="0"/>
              </a:rPr>
              <a:t>emplois x variation de la durée individuelle du travail</a:t>
            </a:r>
          </a:p>
          <a:p>
            <a:pPr algn="ctr" eaLnBrk="1" hangingPunct="1">
              <a:buFont typeface="Wingdings 2" charset="0"/>
              <a:buNone/>
            </a:pPr>
            <a:r>
              <a:rPr lang="fr-FR" sz="2200">
                <a:latin typeface="Century Gothic" charset="0"/>
              </a:rPr>
              <a:t>26 = 30 x 1,75 x 0,5</a:t>
            </a:r>
          </a:p>
          <a:p>
            <a:pPr algn="just" eaLnBrk="1" hangingPunct="1"/>
            <a:r>
              <a:rPr lang="fr-FR" sz="2400" b="1">
                <a:latin typeface="Century Gothic" charset="0"/>
              </a:rPr>
              <a:t>Progrès</a:t>
            </a:r>
            <a:r>
              <a:rPr lang="fr-FR" sz="2200">
                <a:latin typeface="Century Gothic" charset="0"/>
              </a:rPr>
              <a:t> : le partage de la richesse produite peut permettre que l</a:t>
            </a:r>
            <a:r>
              <a:rPr lang="ja-JP" altLang="fr-FR" sz="2200">
                <a:latin typeface="Century Gothic" charset="0"/>
              </a:rPr>
              <a:t>’</a:t>
            </a:r>
            <a:r>
              <a:rPr lang="fr-FR" altLang="ja-JP" sz="2200">
                <a:latin typeface="Century Gothic" charset="0"/>
              </a:rPr>
              <a:t>accroissement de l</a:t>
            </a:r>
            <a:r>
              <a:rPr lang="ja-JP" altLang="fr-FR" sz="2200">
                <a:latin typeface="Century Gothic" charset="0"/>
              </a:rPr>
              <a:t>’</a:t>
            </a:r>
            <a:r>
              <a:rPr lang="fr-FR" altLang="ja-JP" sz="2200">
                <a:latin typeface="Century Gothic" charset="0"/>
              </a:rPr>
              <a:t>espérance de vie s</a:t>
            </a:r>
            <a:r>
              <a:rPr lang="ja-JP" altLang="fr-FR" sz="2200">
                <a:latin typeface="Century Gothic" charset="0"/>
              </a:rPr>
              <a:t>’</a:t>
            </a:r>
            <a:r>
              <a:rPr lang="fr-FR" altLang="ja-JP" sz="2200">
                <a:latin typeface="Century Gothic" charset="0"/>
              </a:rPr>
              <a:t>accompagne d</a:t>
            </a:r>
            <a:r>
              <a:rPr lang="ja-JP" altLang="fr-FR" sz="2200">
                <a:latin typeface="Century Gothic" charset="0"/>
              </a:rPr>
              <a:t>’</a:t>
            </a:r>
            <a:r>
              <a:rPr lang="fr-FR" altLang="ja-JP" sz="2200">
                <a:latin typeface="Century Gothic" charset="0"/>
              </a:rPr>
              <a:t>une diminution du temps passé au travail.</a:t>
            </a:r>
            <a:endParaRPr lang="fr-FR" sz="2200">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r>
              <a:rPr lang="fr-FR" b="1">
                <a:latin typeface="Calibri" charset="0"/>
              </a:rPr>
              <a:t>Les enjeux pour l’ensemble des salariés</a:t>
            </a:r>
          </a:p>
        </p:txBody>
      </p:sp>
      <p:sp>
        <p:nvSpPr>
          <p:cNvPr id="25602" name="Espace réservé du contenu 2"/>
          <p:cNvSpPr>
            <a:spLocks noGrp="1"/>
          </p:cNvSpPr>
          <p:nvPr>
            <p:ph idx="1"/>
          </p:nvPr>
        </p:nvSpPr>
        <p:spPr/>
        <p:txBody>
          <a:bodyPr/>
          <a:lstStyle/>
          <a:p>
            <a:endParaRPr lang="fr-FR">
              <a:latin typeface="Calibri" charset="0"/>
            </a:endParaRPr>
          </a:p>
          <a:p>
            <a:r>
              <a:rPr lang="fr-FR">
                <a:latin typeface="Calibri" charset="0"/>
              </a:rPr>
              <a:t> d’un système à prestations définies à un système à cotisations définies</a:t>
            </a:r>
          </a:p>
          <a:p>
            <a:r>
              <a:rPr lang="fr-FR">
                <a:latin typeface="Calibri" charset="0"/>
              </a:rPr>
              <a:t>dans la campagne présidentielle, plutôt les comptes notionnels comme modèle mais depuis, plutôt le système par points mis en avant. Même philosophie</a:t>
            </a:r>
          </a:p>
          <a:p>
            <a:endParaRPr lang="fr-FR">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re 1"/>
          <p:cNvSpPr>
            <a:spLocks noGrp="1"/>
          </p:cNvSpPr>
          <p:nvPr>
            <p:ph type="title"/>
          </p:nvPr>
        </p:nvSpPr>
        <p:spPr/>
        <p:txBody>
          <a:bodyPr/>
          <a:lstStyle/>
          <a:p>
            <a:pPr eaLnBrk="1" hangingPunct="1"/>
            <a:r>
              <a:rPr lang="fr-FR" sz="2000" b="1">
                <a:latin typeface="Calibri" charset="0"/>
              </a:rPr>
              <a:t>Des manipulations à contrer</a:t>
            </a:r>
            <a:endParaRPr lang="fr-FR" sz="2000">
              <a:solidFill>
                <a:srgbClr val="7B9899"/>
              </a:solidFill>
              <a:latin typeface="Georgia" charset="0"/>
            </a:endParaRPr>
          </a:p>
        </p:txBody>
      </p:sp>
      <p:sp>
        <p:nvSpPr>
          <p:cNvPr id="88066" name="Espace réservé du contenu 2"/>
          <p:cNvSpPr>
            <a:spLocks noGrp="1"/>
          </p:cNvSpPr>
          <p:nvPr>
            <p:ph sz="quarter" idx="1"/>
          </p:nvPr>
        </p:nvSpPr>
        <p:spPr>
          <a:xfrm>
            <a:off x="301625" y="1527175"/>
            <a:ext cx="8534400" cy="4926013"/>
          </a:xfrm>
        </p:spPr>
        <p:txBody>
          <a:bodyPr/>
          <a:lstStyle/>
          <a:p>
            <a:pPr algn="just" eaLnBrk="1" hangingPunct="1"/>
            <a:r>
              <a:rPr lang="fr-FR" sz="2400" b="1">
                <a:latin typeface="Century Gothic" charset="0"/>
              </a:rPr>
              <a:t>Progrès</a:t>
            </a:r>
            <a:r>
              <a:rPr lang="fr-FR" sz="2200">
                <a:latin typeface="Century Gothic" charset="0"/>
              </a:rPr>
              <a:t> : le fait de partir tôt en bonne santé n’est pas simplement une juste reconnaissance pour des travailleurs mais aussi un bienfait pour la société dans son ensemble (intégration dans la vie associative, culturelle et sportive…)</a:t>
            </a:r>
          </a:p>
          <a:p>
            <a:pPr algn="just" eaLnBrk="1" hangingPunct="1"/>
            <a:r>
              <a:rPr lang="fr-FR" sz="2200" b="1">
                <a:latin typeface="Century Gothic" charset="0"/>
              </a:rPr>
              <a:t>Hypocrisie</a:t>
            </a:r>
            <a:r>
              <a:rPr lang="fr-FR" sz="2200">
                <a:latin typeface="Century Gothic" charset="0"/>
              </a:rPr>
              <a:t> : Vouloir faire travailler les salariés plus longtemps revient à rompre le contrat entre les générations. La solidarité intergénérationnelle a pourtant deux faces.</a:t>
            </a:r>
          </a:p>
          <a:p>
            <a:pPr algn="just" eaLnBrk="1" hangingPunct="1"/>
            <a:r>
              <a:rPr lang="fr-FR" sz="2200">
                <a:latin typeface="Century Gothic" charset="0"/>
              </a:rPr>
              <a:t>Le rapport Moreau de 2013 préconise à législation constante qu’il ne faudrait que 1 point de PIB pour assurer les besoins de financement en 2020. </a:t>
            </a:r>
            <a:r>
              <a:rPr lang="fr-FR" sz="1600">
                <a:latin typeface="Century Gothic" charset="0"/>
              </a:rPr>
              <a:t>Pour info, 1 point de PIB c’est 10% des dividendes versées aux actionnaires des sociétés non financières en 2007 et que la part des dividendes dans la valeur ajoutée des sociétés non financières est passée de 5% dans les années 80 à 9% aujourd’hui.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re 1"/>
          <p:cNvSpPr>
            <a:spLocks noGrp="1"/>
          </p:cNvSpPr>
          <p:nvPr>
            <p:ph type="title"/>
          </p:nvPr>
        </p:nvSpPr>
        <p:spPr/>
        <p:txBody>
          <a:bodyPr/>
          <a:lstStyle/>
          <a:p>
            <a:r>
              <a:rPr lang="fr-FR">
                <a:latin typeface="Calibri" charset="0"/>
              </a:rPr>
              <a:t>Pour financer les retraites, 3 choix possibles</a:t>
            </a:r>
          </a:p>
        </p:txBody>
      </p:sp>
      <p:sp>
        <p:nvSpPr>
          <p:cNvPr id="90114" name="Espace réservé du contenu 2"/>
          <p:cNvSpPr>
            <a:spLocks noGrp="1"/>
          </p:cNvSpPr>
          <p:nvPr>
            <p:ph idx="1"/>
          </p:nvPr>
        </p:nvSpPr>
        <p:spPr/>
        <p:txBody>
          <a:bodyPr/>
          <a:lstStyle/>
          <a:p>
            <a:pPr eaLnBrk="1" hangingPunct="1">
              <a:lnSpc>
                <a:spcPct val="170000"/>
              </a:lnSpc>
            </a:pPr>
            <a:r>
              <a:rPr lang="fr-FR">
                <a:latin typeface="Arial" charset="0"/>
                <a:cs typeface="MS PGothic" charset="0"/>
              </a:rPr>
              <a:t>Retarder l</a:t>
            </a:r>
            <a:r>
              <a:rPr lang="ja-JP" altLang="fr-FR">
                <a:latin typeface="Arial" charset="0"/>
                <a:cs typeface="MS PGothic" charset="0"/>
              </a:rPr>
              <a:t>’</a:t>
            </a:r>
            <a:r>
              <a:rPr lang="fr-FR" altLang="ja-JP">
                <a:latin typeface="Arial" charset="0"/>
                <a:cs typeface="MS PGothic" charset="0"/>
              </a:rPr>
              <a:t>âge moyen de départ</a:t>
            </a:r>
          </a:p>
          <a:p>
            <a:pPr eaLnBrk="1" hangingPunct="1">
              <a:lnSpc>
                <a:spcPct val="170000"/>
              </a:lnSpc>
              <a:buFont typeface="Wingdings 2" charset="0"/>
              <a:buNone/>
            </a:pPr>
            <a:endParaRPr lang="fr-FR" altLang="ja-JP" sz="1000">
              <a:latin typeface="Arial" charset="0"/>
              <a:cs typeface="MS PGothic" charset="0"/>
            </a:endParaRPr>
          </a:p>
          <a:p>
            <a:pPr eaLnBrk="1" hangingPunct="1"/>
            <a:r>
              <a:rPr lang="fr-FR">
                <a:latin typeface="Arial" charset="0"/>
                <a:cs typeface="MS PGothic" charset="0"/>
              </a:rPr>
              <a:t>Réduire le niveau moyen des pensions</a:t>
            </a:r>
          </a:p>
          <a:p>
            <a:pPr eaLnBrk="1" hangingPunct="1">
              <a:lnSpc>
                <a:spcPct val="170000"/>
              </a:lnSpc>
            </a:pPr>
            <a:r>
              <a:rPr lang="fr-FR">
                <a:latin typeface="Arial" charset="0"/>
                <a:cs typeface="MS PGothic" charset="0"/>
              </a:rPr>
              <a:t>Augmenter les ressources des régimes de retraites</a:t>
            </a:r>
          </a:p>
          <a:p>
            <a:endParaRPr lang="fr-FR">
              <a:latin typeface="Calibri"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re 1"/>
          <p:cNvSpPr>
            <a:spLocks noGrp="1"/>
          </p:cNvSpPr>
          <p:nvPr>
            <p:ph type="title"/>
          </p:nvPr>
        </p:nvSpPr>
        <p:spPr>
          <a:xfrm>
            <a:off x="179388" y="260350"/>
            <a:ext cx="8964612" cy="720725"/>
          </a:xfrm>
        </p:spPr>
        <p:txBody>
          <a:bodyPr/>
          <a:lstStyle/>
          <a:p>
            <a:pPr eaLnBrk="1" hangingPunct="1"/>
            <a:r>
              <a:rPr lang="en-GB" sz="3600" b="1">
                <a:latin typeface="Calibri" charset="0"/>
              </a:rPr>
              <a:t>Le financement </a:t>
            </a:r>
            <a:endParaRPr lang="fr-FR" sz="3800" b="1">
              <a:solidFill>
                <a:srgbClr val="7B9899"/>
              </a:solidFill>
              <a:latin typeface="Georgia" charset="0"/>
            </a:endParaRPr>
          </a:p>
        </p:txBody>
      </p:sp>
      <p:sp>
        <p:nvSpPr>
          <p:cNvPr id="92162" name="Espace réservé du contenu 3"/>
          <p:cNvSpPr>
            <a:spLocks noGrp="1"/>
          </p:cNvSpPr>
          <p:nvPr>
            <p:ph sz="quarter" idx="1"/>
          </p:nvPr>
        </p:nvSpPr>
        <p:spPr>
          <a:xfrm>
            <a:off x="323850" y="1557338"/>
            <a:ext cx="8504238" cy="4572000"/>
          </a:xfrm>
        </p:spPr>
        <p:txBody>
          <a:bodyPr/>
          <a:lstStyle/>
          <a:p>
            <a:pPr marL="0" indent="0">
              <a:buFont typeface="Wingdings 2" charset="0"/>
              <a:buNone/>
            </a:pPr>
            <a:r>
              <a:rPr lang="fr-FR" sz="2400" b="1">
                <a:latin typeface="Century Gothic" charset="0"/>
              </a:rPr>
              <a:t>Pour la FSU, accroître les ressources des régimes de retraites de 4 à 5 points de PIB d’ici 2050 est possible</a:t>
            </a:r>
          </a:p>
          <a:p>
            <a:pPr marL="0" indent="0">
              <a:buFont typeface="Wingdings 2" charset="0"/>
              <a:buNone/>
            </a:pPr>
            <a:r>
              <a:rPr lang="fr-FR" sz="2200">
                <a:latin typeface="Century Gothic" charset="0"/>
              </a:rPr>
              <a:t>Hausse des cotisations</a:t>
            </a:r>
          </a:p>
          <a:p>
            <a:pPr marL="0" indent="0">
              <a:buFont typeface="Wingdings 2" charset="0"/>
              <a:buNone/>
            </a:pPr>
            <a:r>
              <a:rPr lang="fr-FR" sz="2200">
                <a:latin typeface="Century Gothic" charset="0"/>
              </a:rPr>
              <a:t>Politique de l’emploi pour avoir davantage de cotisants</a:t>
            </a:r>
          </a:p>
          <a:p>
            <a:pPr marL="0" indent="0">
              <a:buFont typeface="Wingdings 2" charset="0"/>
              <a:buNone/>
            </a:pPr>
            <a:r>
              <a:rPr lang="fr-FR" sz="2200">
                <a:latin typeface="Century Gothic" charset="0"/>
              </a:rPr>
              <a:t>Taxation des revenus financiers et du patrimoine</a:t>
            </a:r>
          </a:p>
          <a:p>
            <a:pPr marL="0" indent="0">
              <a:buFont typeface="Wingdings 2" charset="0"/>
              <a:buNone/>
            </a:pPr>
            <a:r>
              <a:rPr lang="fr-FR" sz="2200">
                <a:latin typeface="Century Gothic" charset="0"/>
              </a:rPr>
              <a:t>La part des profits réinvestis reste stable autour de 18,5% tandis que les dividendes attribués aux actionnaires sont passés depuis 1975 de 3 à 9%.</a:t>
            </a:r>
            <a:endParaRPr lang="fr-FR">
              <a:latin typeface="Georgia"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re 1"/>
          <p:cNvSpPr>
            <a:spLocks noGrp="1"/>
          </p:cNvSpPr>
          <p:nvPr>
            <p:ph type="title"/>
          </p:nvPr>
        </p:nvSpPr>
        <p:spPr/>
        <p:txBody>
          <a:bodyPr/>
          <a:lstStyle/>
          <a:p>
            <a:r>
              <a:rPr lang="fr-FR" b="1">
                <a:latin typeface="Calibri" charset="0"/>
              </a:rPr>
              <a:t>Le financement</a:t>
            </a:r>
          </a:p>
        </p:txBody>
      </p:sp>
      <p:sp>
        <p:nvSpPr>
          <p:cNvPr id="94210" name="Espace réservé du contenu 2"/>
          <p:cNvSpPr>
            <a:spLocks noGrp="1"/>
          </p:cNvSpPr>
          <p:nvPr>
            <p:ph idx="1"/>
          </p:nvPr>
        </p:nvSpPr>
        <p:spPr/>
        <p:txBody>
          <a:bodyPr/>
          <a:lstStyle/>
          <a:p>
            <a:pPr eaLnBrk="1" hangingPunct="1"/>
            <a:r>
              <a:rPr lang="fr-FR" sz="2400">
                <a:latin typeface="Arial" charset="0"/>
                <a:cs typeface="MS PGothic" charset="0"/>
              </a:rPr>
              <a:t>Supprimer exonérations et aides majorant les profits</a:t>
            </a:r>
          </a:p>
          <a:p>
            <a:pPr eaLnBrk="1" hangingPunct="1"/>
            <a:r>
              <a:rPr lang="fr-FR" sz="2400">
                <a:latin typeface="Arial" charset="0"/>
                <a:cs typeface="MS PGothic" charset="0"/>
              </a:rPr>
              <a:t>Soumettre à cotisations tous les éléments de rémunération (intéressement, participation, etc.) et dans la fonction publique intégrer les primes dans le traitement pour les soumettre à cotisation</a:t>
            </a:r>
          </a:p>
          <a:p>
            <a:pPr eaLnBrk="1" hangingPunct="1"/>
            <a:r>
              <a:rPr lang="fr-FR" sz="2400">
                <a:latin typeface="Arial" charset="0"/>
                <a:cs typeface="MS PGothic" charset="0"/>
              </a:rPr>
              <a:t>Instauration d</a:t>
            </a:r>
            <a:r>
              <a:rPr lang="ja-JP" altLang="fr-FR" sz="2400">
                <a:latin typeface="Arial" charset="0"/>
                <a:cs typeface="MS PGothic" charset="0"/>
              </a:rPr>
              <a:t>’</a:t>
            </a:r>
            <a:r>
              <a:rPr lang="fr-FR" altLang="ja-JP" sz="2400">
                <a:latin typeface="Arial" charset="0"/>
                <a:cs typeface="MS PGothic" charset="0"/>
              </a:rPr>
              <a:t>une cotisation sur les revenus financiers des entreprises (gain annuel ≈ 70 Mds)</a:t>
            </a:r>
          </a:p>
          <a:p>
            <a:pPr eaLnBrk="1" hangingPunct="1"/>
            <a:r>
              <a:rPr lang="fr-FR" altLang="ja-JP" sz="2400">
                <a:solidFill>
                  <a:srgbClr val="333333"/>
                </a:solidFill>
                <a:latin typeface="Arial" charset="0"/>
                <a:cs typeface="MS PGothic" charset="0"/>
              </a:rPr>
              <a:t>moduler la hausse du taux de la cotisation patronale en fonction :</a:t>
            </a:r>
          </a:p>
          <a:p>
            <a:pPr marL="1344613" lvl="2" eaLnBrk="1" hangingPunct="1">
              <a:buFont typeface="Wingdings" charset="0"/>
              <a:buChar char="ü"/>
            </a:pPr>
            <a:r>
              <a:rPr lang="fr-FR" altLang="ja-JP">
                <a:solidFill>
                  <a:srgbClr val="333333"/>
                </a:solidFill>
                <a:latin typeface="Arial" charset="0"/>
                <a:cs typeface="MS PGothic" charset="0"/>
              </a:rPr>
              <a:t> de la part des salaires dans cette valeur ajoutée</a:t>
            </a:r>
          </a:p>
          <a:p>
            <a:pPr marL="1344613" lvl="2" eaLnBrk="1" hangingPunct="1">
              <a:buFont typeface="Wingdings" charset="0"/>
              <a:buChar char="ü"/>
            </a:pPr>
            <a:r>
              <a:rPr lang="fr-FR" altLang="ja-JP">
                <a:solidFill>
                  <a:srgbClr val="333333"/>
                </a:solidFill>
                <a:latin typeface="Arial" charset="0"/>
                <a:cs typeface="MS PGothic" charset="0"/>
              </a:rPr>
              <a:t>Des politiques d’emploi et d’investissement</a:t>
            </a:r>
            <a:endParaRPr lang="fr-FR" altLang="ja-JP">
              <a:latin typeface="Arial" charset="0"/>
              <a:cs typeface="MS PGothic" charset="0"/>
            </a:endParaRPr>
          </a:p>
          <a:p>
            <a:endParaRPr lang="fr-FR">
              <a:latin typeface="Calibri"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re 1"/>
          <p:cNvSpPr>
            <a:spLocks noGrp="1"/>
          </p:cNvSpPr>
          <p:nvPr>
            <p:ph type="title"/>
          </p:nvPr>
        </p:nvSpPr>
        <p:spPr>
          <a:xfrm>
            <a:off x="179388" y="260350"/>
            <a:ext cx="8964612" cy="720725"/>
          </a:xfrm>
        </p:spPr>
        <p:txBody>
          <a:bodyPr/>
          <a:lstStyle/>
          <a:p>
            <a:pPr eaLnBrk="1" hangingPunct="1"/>
            <a:r>
              <a:rPr lang="en-GB" sz="3600" b="1">
                <a:latin typeface="Calibri" charset="0"/>
              </a:rPr>
              <a:t>La FSU revendique un système à prestations définies</a:t>
            </a:r>
            <a:endParaRPr lang="fr-FR" sz="3800" b="1">
              <a:solidFill>
                <a:srgbClr val="7B9899"/>
              </a:solidFill>
              <a:latin typeface="Georgia" charset="0"/>
            </a:endParaRPr>
          </a:p>
        </p:txBody>
      </p:sp>
      <p:sp>
        <p:nvSpPr>
          <p:cNvPr id="96258" name="Espace réservé du contenu 3"/>
          <p:cNvSpPr>
            <a:spLocks noGrp="1"/>
          </p:cNvSpPr>
          <p:nvPr>
            <p:ph sz="quarter" idx="1"/>
          </p:nvPr>
        </p:nvSpPr>
        <p:spPr>
          <a:xfrm>
            <a:off x="323850" y="1557338"/>
            <a:ext cx="8504238" cy="4572000"/>
          </a:xfrm>
        </p:spPr>
        <p:txBody>
          <a:bodyPr/>
          <a:lstStyle/>
          <a:p>
            <a:pPr>
              <a:buFontTx/>
              <a:buChar char="-"/>
            </a:pPr>
            <a:r>
              <a:rPr lang="fr-FR">
                <a:latin typeface="Georgia" charset="0"/>
              </a:rPr>
              <a:t>60 ans</a:t>
            </a:r>
          </a:p>
          <a:p>
            <a:pPr>
              <a:buFontTx/>
              <a:buChar char="-"/>
            </a:pPr>
            <a:r>
              <a:rPr lang="fr-FR">
                <a:latin typeface="Georgia" charset="0"/>
              </a:rPr>
              <a:t>75% du traitement</a:t>
            </a:r>
          </a:p>
          <a:p>
            <a:pPr>
              <a:buFontTx/>
              <a:buChar char="-"/>
            </a:pPr>
            <a:r>
              <a:rPr lang="fr-FR">
                <a:latin typeface="Georgia" charset="0"/>
              </a:rPr>
              <a:t>37,5 annuités</a:t>
            </a:r>
          </a:p>
          <a:p>
            <a:pPr>
              <a:buFontTx/>
              <a:buChar char="-"/>
            </a:pPr>
            <a:r>
              <a:rPr lang="fr-FR">
                <a:latin typeface="Georgia" charset="0"/>
              </a:rPr>
              <a:t>Le retour des droits familiaux </a:t>
            </a:r>
          </a:p>
          <a:p>
            <a:pPr>
              <a:buFontTx/>
              <a:buChar char="-"/>
            </a:pPr>
            <a:r>
              <a:rPr lang="fr-FR">
                <a:latin typeface="Georgia" charset="0"/>
              </a:rPr>
              <a:t>La prise en compte des années d’étude</a:t>
            </a:r>
          </a:p>
          <a:p>
            <a:pPr>
              <a:buFontTx/>
              <a:buChar char="-"/>
            </a:pPr>
            <a:r>
              <a:rPr lang="fr-FR">
                <a:latin typeface="Georgia" charset="0"/>
              </a:rPr>
              <a:t>Des fins de carrière aménagées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re 1"/>
          <p:cNvSpPr>
            <a:spLocks noGrp="1"/>
          </p:cNvSpPr>
          <p:nvPr>
            <p:ph type="title"/>
          </p:nvPr>
        </p:nvSpPr>
        <p:spPr/>
        <p:txBody>
          <a:bodyPr/>
          <a:lstStyle/>
          <a:p>
            <a:r>
              <a:rPr lang="fr-FR">
                <a:latin typeface="Calibri" charset="0"/>
              </a:rPr>
              <a:t>Prendre en compte les années d’étude, une nécessité</a:t>
            </a:r>
          </a:p>
        </p:txBody>
      </p:sp>
      <p:pic>
        <p:nvPicPr>
          <p:cNvPr id="98306" name="Espace réservé du contenu 3" descr="nombre-moyen-de-trimestres-valides-a-l-age_dc2f8d23c25b8b944830ea493507bc7e.png"/>
          <p:cNvPicPr>
            <a:picLocks noGrp="1" noChangeAspect="1"/>
          </p:cNvPicPr>
          <p:nvPr>
            <p:ph idx="1"/>
          </p:nvPr>
        </p:nvPicPr>
        <p:blipFill>
          <a:blip r:embed="rId3">
            <a:extLst>
              <a:ext uri="{28A0092B-C50C-407E-A947-70E740481C1C}">
                <a14:useLocalDpi xmlns:a14="http://schemas.microsoft.com/office/drawing/2010/main" val="0"/>
              </a:ext>
            </a:extLst>
          </a:blip>
          <a:srcRect t="3085" b="3085"/>
          <a:stretch>
            <a:fillRect/>
          </a:stretch>
        </p:blipFill>
        <p:spPr>
          <a:xfrm>
            <a:off x="457200" y="1557338"/>
            <a:ext cx="8229600" cy="45688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174625"/>
            <a:ext cx="8229600" cy="1344613"/>
          </a:xfrm>
        </p:spPr>
        <p:txBody>
          <a:bodyPr lIns="0" tIns="0" rIns="0" bIns="0"/>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alibri" charset="0"/>
              </a:rPr>
              <a:t>Les conséquences spécifiques pour les fonctionnaires</a:t>
            </a:r>
          </a:p>
        </p:txBody>
      </p:sp>
      <p:sp>
        <p:nvSpPr>
          <p:cNvPr id="27650" name="Rectangle 2"/>
          <p:cNvSpPr>
            <a:spLocks noGrp="1" noChangeArrowheads="1"/>
          </p:cNvSpPr>
          <p:nvPr>
            <p:ph type="subTitle" idx="4294967295"/>
          </p:nvPr>
        </p:nvSpPr>
        <p:spPr>
          <a:xfrm>
            <a:off x="457200" y="1644650"/>
            <a:ext cx="8229600" cy="4437063"/>
          </a:xfrm>
        </p:spPr>
        <p:txBody>
          <a:bodyPr lIns="0" tIns="0" rIns="0" bIns="0" anchor="ctr"/>
          <a:lstStyle/>
          <a:p>
            <a:pPr marL="341313" lvl="1" indent="-341313" eaLnBrk="1" hangingPunct="1">
              <a:spcBef>
                <a:spcPts val="800"/>
              </a:spcBef>
              <a:buSzPct val="45000"/>
              <a:buFont typeface="Wingdings"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fr-FR" sz="3600">
                <a:latin typeface="Calibri" charset="0"/>
              </a:rPr>
              <a:t>prise en compte des débuts de carrière pour la contribution diminuera de manière significative le niveau des pensions</a:t>
            </a:r>
          </a:p>
          <a:p>
            <a:pPr marL="341313" lvl="1" indent="-341313" eaLnBrk="1" hangingPunct="1">
              <a:spcBef>
                <a:spcPts val="800"/>
              </a:spcBef>
              <a:buSzPct val="45000"/>
              <a:buFont typeface="Wingdings"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fr-FR" sz="3600">
                <a:latin typeface="Calibri" charset="0"/>
              </a:rPr>
              <a:t>fin du code des pensions qui est pourtant un élément du statut: le calcul de la pension sur les 6 derniers mois est lié au statut et à la notion de carrière</a:t>
            </a:r>
            <a:endParaRPr lang="en-GB" sz="3600">
              <a:latin typeface="Calibri" charset="0"/>
            </a:endParaRPr>
          </a:p>
        </p:txBody>
      </p:sp>
      <p:sp>
        <p:nvSpPr>
          <p:cNvPr id="27651"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349745-52A5-EE4B-91C6-2A82D92FD890}" type="slidenum">
              <a:rPr lang="fr-FR" sz="1200">
                <a:solidFill>
                  <a:srgbClr val="898989"/>
                </a:solidFill>
                <a:latin typeface="Calibri" charset="0"/>
              </a:rPr>
              <a:pPr eaLnBrk="1" hangingPunct="1"/>
              <a:t>5</a:t>
            </a:fld>
            <a:endParaRPr lang="fr-FR" sz="1200">
              <a:solidFill>
                <a:srgbClr val="898989"/>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5577-7D21-D844-847E-C65708A94C56}" type="slidenum">
              <a:rPr lang="fr-FR" sz="1200">
                <a:solidFill>
                  <a:srgbClr val="898989"/>
                </a:solidFill>
                <a:latin typeface="Calibri" charset="0"/>
              </a:rPr>
              <a:pPr eaLnBrk="1" hangingPunct="1"/>
              <a:t>6</a:t>
            </a:fld>
            <a:endParaRPr lang="fr-FR" sz="1200">
              <a:solidFill>
                <a:srgbClr val="898989"/>
              </a:solidFill>
              <a:latin typeface="Calibri" charset="0"/>
            </a:endParaRPr>
          </a:p>
        </p:txBody>
      </p:sp>
      <p:sp>
        <p:nvSpPr>
          <p:cNvPr id="16386" name="Sous-titre 2"/>
          <p:cNvSpPr>
            <a:spLocks noGrp="1"/>
          </p:cNvSpPr>
          <p:nvPr>
            <p:ph type="subTitle" idx="1"/>
          </p:nvPr>
        </p:nvSpPr>
        <p:spPr>
          <a:xfrm>
            <a:off x="179388" y="2349500"/>
            <a:ext cx="8785225" cy="3816350"/>
          </a:xfrm>
        </p:spPr>
        <p:txBody>
          <a:bodyPr/>
          <a:lstStyle/>
          <a:p>
            <a:pPr eaLnBrk="1" hangingPunct="1">
              <a:lnSpc>
                <a:spcPct val="80000"/>
              </a:lnSpc>
              <a:spcBef>
                <a:spcPts val="575"/>
              </a:spcBef>
            </a:pPr>
            <a:r>
              <a:rPr lang="fr-FR" sz="2500" dirty="0">
                <a:solidFill>
                  <a:srgbClr val="898989"/>
                </a:solidFill>
                <a:latin typeface="Calibri" charset="0"/>
                <a:cs typeface="Arial" charset="0"/>
              </a:rPr>
              <a:t>Article L.1</a:t>
            </a:r>
          </a:p>
          <a:p>
            <a:pPr eaLnBrk="1" hangingPunct="1">
              <a:lnSpc>
                <a:spcPct val="80000"/>
              </a:lnSpc>
              <a:spcBef>
                <a:spcPts val="575"/>
              </a:spcBef>
            </a:pPr>
            <a:r>
              <a:rPr lang="fr-FR" sz="2500" dirty="0">
                <a:solidFill>
                  <a:srgbClr val="898989"/>
                </a:solidFill>
                <a:latin typeface="Calibri" charset="0"/>
                <a:cs typeface="Arial" charset="0"/>
              </a:rPr>
              <a:t>La pension est une allocation pécuniaire et viagère accordée aux fonctionnaires civils et militaires, et, après leur décès, à leurs ayants cause désignés par la loi, en rémunération des services qu’ils ont accomplis jusqu’à la cessation régulière de leurs fonctions.</a:t>
            </a:r>
          </a:p>
          <a:p>
            <a:pPr eaLnBrk="1" hangingPunct="1">
              <a:lnSpc>
                <a:spcPct val="80000"/>
              </a:lnSpc>
              <a:spcBef>
                <a:spcPts val="575"/>
              </a:spcBef>
            </a:pPr>
            <a:endParaRPr lang="fr-FR" sz="2500" dirty="0">
              <a:solidFill>
                <a:srgbClr val="898989"/>
              </a:solidFill>
              <a:latin typeface="Calibri" charset="0"/>
              <a:cs typeface="Arial" charset="0"/>
            </a:endParaRPr>
          </a:p>
          <a:p>
            <a:pPr eaLnBrk="1" hangingPunct="1">
              <a:lnSpc>
                <a:spcPct val="80000"/>
              </a:lnSpc>
              <a:spcBef>
                <a:spcPts val="575"/>
              </a:spcBef>
            </a:pPr>
            <a:r>
              <a:rPr lang="fr-FR" sz="2500" dirty="0">
                <a:solidFill>
                  <a:srgbClr val="898989"/>
                </a:solidFill>
                <a:latin typeface="Calibri" charset="0"/>
              </a:rPr>
              <a:t>Le montant de la pension, qui tient compte du niveau de la durée et de la nature des services accomplis, garantit en fin de carrière à son bénéficiaire des conditions matérielles d’existence en rapport avec la dignité de sa fonction.</a:t>
            </a:r>
            <a:r>
              <a:rPr lang="fr-FR" sz="2500" i="1" dirty="0">
                <a:solidFill>
                  <a:srgbClr val="898989"/>
                </a:solidFill>
                <a:latin typeface="Calibri" charset="0"/>
              </a:rPr>
              <a:t>  </a:t>
            </a:r>
          </a:p>
          <a:p>
            <a:pPr eaLnBrk="1" hangingPunct="1">
              <a:lnSpc>
                <a:spcPct val="80000"/>
              </a:lnSpc>
              <a:spcBef>
                <a:spcPts val="575"/>
              </a:spcBef>
            </a:pPr>
            <a:endParaRPr lang="fr-FR" sz="2500" dirty="0">
              <a:solidFill>
                <a:srgbClr val="898989"/>
              </a:solidFill>
              <a:latin typeface="Calibri" charset="0"/>
              <a:cs typeface="Arial" charset="0"/>
            </a:endParaRPr>
          </a:p>
          <a:p>
            <a:pPr eaLnBrk="1" hangingPunct="1">
              <a:lnSpc>
                <a:spcPct val="80000"/>
              </a:lnSpc>
              <a:spcBef>
                <a:spcPts val="575"/>
              </a:spcBef>
            </a:pPr>
            <a:endParaRPr lang="fr-FR" sz="2500" dirty="0">
              <a:solidFill>
                <a:srgbClr val="898989"/>
              </a:solidFill>
              <a:latin typeface="Calibri" charset="0"/>
            </a:endParaRPr>
          </a:p>
          <a:p>
            <a:pPr eaLnBrk="1" hangingPunct="1">
              <a:lnSpc>
                <a:spcPct val="80000"/>
              </a:lnSpc>
              <a:spcBef>
                <a:spcPts val="575"/>
              </a:spcBef>
              <a:buFont typeface="Wingdings 2" charset="0"/>
              <a:buNone/>
            </a:pPr>
            <a:endParaRPr lang="fr-FR" sz="2500" dirty="0">
              <a:solidFill>
                <a:srgbClr val="898989"/>
              </a:solidFill>
              <a:latin typeface="Calibri" charset="0"/>
            </a:endParaRPr>
          </a:p>
          <a:p>
            <a:pPr eaLnBrk="1" hangingPunct="1">
              <a:lnSpc>
                <a:spcPct val="80000"/>
              </a:lnSpc>
              <a:spcBef>
                <a:spcPts val="575"/>
              </a:spcBef>
              <a:buFont typeface="Wingdings 2" charset="0"/>
              <a:buNone/>
            </a:pPr>
            <a:endParaRPr lang="fr-FR" sz="2500" dirty="0">
              <a:solidFill>
                <a:srgbClr val="898989"/>
              </a:solidFill>
              <a:latin typeface="Calibri" charset="0"/>
            </a:endParaRPr>
          </a:p>
        </p:txBody>
      </p:sp>
      <p:sp>
        <p:nvSpPr>
          <p:cNvPr id="16387" name="Titre 1"/>
          <p:cNvSpPr>
            <a:spLocks noGrp="1"/>
          </p:cNvSpPr>
          <p:nvPr>
            <p:ph type="ctrTitle"/>
          </p:nvPr>
        </p:nvSpPr>
        <p:spPr>
          <a:xfrm>
            <a:off x="468313" y="476250"/>
            <a:ext cx="8229600" cy="1470025"/>
          </a:xfrm>
        </p:spPr>
        <p:txBody>
          <a:bodyPr/>
          <a:lstStyle/>
          <a:p>
            <a:pPr eaLnBrk="1" hangingPunct="1"/>
            <a:r>
              <a:rPr lang="fr-FR" sz="3600" dirty="0" smtClean="0">
                <a:latin typeface="Calibri" charset="0"/>
              </a:rPr>
              <a:t>Le code des pensions: un </a:t>
            </a:r>
            <a:r>
              <a:rPr lang="fr-FR" sz="3600" dirty="0">
                <a:latin typeface="Calibri" charset="0"/>
              </a:rPr>
              <a:t>traitement continué</a:t>
            </a:r>
          </a:p>
        </p:txBody>
      </p:sp>
    </p:spTree>
    <p:extLst>
      <p:ext uri="{BB962C8B-B14F-4D97-AF65-F5344CB8AC3E}">
        <p14:creationId xmlns:p14="http://schemas.microsoft.com/office/powerpoint/2010/main" val="13386317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r>
              <a:rPr lang="fr-FR">
                <a:latin typeface="Calibri" charset="0"/>
              </a:rPr>
              <a:t>Les conséquences spécifiques pour les fonctionnaires ayant peu de primes</a:t>
            </a:r>
          </a:p>
        </p:txBody>
      </p:sp>
      <p:sp>
        <p:nvSpPr>
          <p:cNvPr id="29698" name="ZoneTexte 2"/>
          <p:cNvSpPr txBox="1">
            <a:spLocks noChangeArrowheads="1"/>
          </p:cNvSpPr>
          <p:nvPr/>
        </p:nvSpPr>
        <p:spPr bwMode="auto">
          <a:xfrm>
            <a:off x="2593975" y="31607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a:p>
        </p:txBody>
      </p:sp>
      <p:pic>
        <p:nvPicPr>
          <p:cNvPr id="29699" name="Image 3" descr="Capture d’écran 2018-10-09 à 17.11.09.png"/>
          <p:cNvPicPr>
            <a:picLocks noChangeAspect="1"/>
          </p:cNvPicPr>
          <p:nvPr/>
        </p:nvPicPr>
        <p:blipFill>
          <a:blip r:embed="rId3">
            <a:extLst>
              <a:ext uri="{28A0092B-C50C-407E-A947-70E740481C1C}">
                <a14:useLocalDpi xmlns:a14="http://schemas.microsoft.com/office/drawing/2010/main" val="0"/>
              </a:ext>
            </a:extLst>
          </a:blip>
          <a:srcRect l="9554" t="8948" b="6784"/>
          <a:stretch>
            <a:fillRect/>
          </a:stretch>
        </p:blipFill>
        <p:spPr bwMode="auto">
          <a:xfrm>
            <a:off x="684213" y="2060575"/>
            <a:ext cx="8269287"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p:txBody>
          <a:bodyPr/>
          <a:lstStyle/>
          <a:p>
            <a:r>
              <a:rPr lang="fr-FR">
                <a:latin typeface="Calibri" charset="0"/>
              </a:rPr>
              <a:t>Des arbitrages à venir</a:t>
            </a:r>
          </a:p>
        </p:txBody>
      </p:sp>
      <p:sp>
        <p:nvSpPr>
          <p:cNvPr id="31746" name="Espace réservé du contenu 2"/>
          <p:cNvSpPr>
            <a:spLocks noGrp="1"/>
          </p:cNvSpPr>
          <p:nvPr>
            <p:ph idx="1"/>
          </p:nvPr>
        </p:nvSpPr>
        <p:spPr/>
        <p:txBody>
          <a:bodyPr/>
          <a:lstStyle/>
          <a:p>
            <a:r>
              <a:rPr lang="fr-FR">
                <a:latin typeface="Calibri" charset="0"/>
              </a:rPr>
              <a:t>Rien n’est dit pour le moment des règles d’indexation: dans le nouveau système, les pensions une fois liquidées varient-elles et comment? Le gel des pensions donne un aperçu de la volonté du gouvernement de faire baisser les pensions y compris une fois qu’elles ont été liquidées.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p:txBody>
          <a:bodyPr/>
          <a:lstStyle/>
          <a:p>
            <a:r>
              <a:rPr lang="fr-FR">
                <a:latin typeface="Calibri" charset="0"/>
              </a:rPr>
              <a:t>Des arbitrages à venir</a:t>
            </a:r>
          </a:p>
        </p:txBody>
      </p:sp>
      <p:sp>
        <p:nvSpPr>
          <p:cNvPr id="3" name="Espace réservé du contenu 2"/>
          <p:cNvSpPr>
            <a:spLocks noGrp="1"/>
          </p:cNvSpPr>
          <p:nvPr>
            <p:ph idx="1"/>
          </p:nvPr>
        </p:nvSpPr>
        <p:spPr/>
        <p:txBody>
          <a:bodyPr/>
          <a:lstStyle/>
          <a:p>
            <a:pPr>
              <a:defRPr/>
            </a:pPr>
            <a:r>
              <a:rPr lang="fr-FR" dirty="0" smtClean="0"/>
              <a:t>Peu de choses sont dites sur la modalité de prise en compte des droits familiaux et conjugaux (pensions de réversion) et des périodes d’interruption (chômage, </a:t>
            </a:r>
            <a:r>
              <a:rPr lang="fr-FR" dirty="0" err="1" smtClean="0"/>
              <a:t>etc</a:t>
            </a:r>
            <a:r>
              <a:rPr lang="fr-FR" dirty="0" smtClean="0"/>
              <a:t>)</a:t>
            </a:r>
          </a:p>
          <a:p>
            <a:pPr>
              <a:defRPr/>
            </a:pPr>
            <a:r>
              <a:rPr lang="fr-FR" dirty="0" smtClean="0"/>
              <a:t>Seuls les militaires en OPEX sont cités comme exemples de spécificités à prendre en compte. </a:t>
            </a:r>
            <a:r>
              <a:rPr lang="fr-FR" i="1" dirty="0" smtClean="0"/>
              <a:t>Quid</a:t>
            </a:r>
            <a:r>
              <a:rPr lang="fr-FR" dirty="0" smtClean="0"/>
              <a:t> des catégories actives?, etc.</a:t>
            </a:r>
          </a:p>
          <a:p>
            <a:pPr marL="0" indent="0">
              <a:buFont typeface="Arial" charset="0"/>
              <a:buNone/>
              <a:defRPr/>
            </a:pP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39967</TotalTime>
  <Words>4222</Words>
  <Application>Microsoft Macintosh PowerPoint</Application>
  <PresentationFormat>Présentation à l'écran (4:3)</PresentationFormat>
  <Paragraphs>486</Paragraphs>
  <Slides>45</Slides>
  <Notes>39</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Retraites: les fondements du système actuel, le projet Macron</vt:lpstr>
      <vt:lpstr>Vers un régime par points ou par comptes notionnels ?</vt:lpstr>
      <vt:lpstr>Présentation PowerPoint</vt:lpstr>
      <vt:lpstr>Les enjeux pour l’ensemble des salariés</vt:lpstr>
      <vt:lpstr>Les conséquences spécifiques pour les fonctionnaires</vt:lpstr>
      <vt:lpstr>Le code des pensions: un traitement continué</vt:lpstr>
      <vt:lpstr>Les conséquences spécifiques pour les fonctionnaires ayant peu de primes</vt:lpstr>
      <vt:lpstr>Des arbitrages à venir</vt:lpstr>
      <vt:lpstr>Des arbitrages à venir</vt:lpstr>
      <vt:lpstr>Des arbitrages à venir</vt:lpstr>
      <vt:lpstr>Disparition des bornes d’âge?</vt:lpstr>
      <vt:lpstr>Ce qui arbitré et devrait figurer dans le projet</vt:lpstr>
      <vt:lpstr>Un calendrier rapide</vt:lpstr>
      <vt:lpstr>Le modèle suédois, inspirateur du gouvernement</vt:lpstr>
      <vt:lpstr>Présentation PowerPoint</vt:lpstr>
      <vt:lpstr>Présentation PowerPoint</vt:lpstr>
      <vt:lpstr>Le système suédois est complété par un mécanisme d’ajustement automatique </vt:lpstr>
      <vt:lpstr>Propos entendus…</vt:lpstr>
      <vt:lpstr>Propos entendus…</vt:lpstr>
      <vt:lpstr>Présentation PowerPoint</vt:lpstr>
      <vt:lpstr>Un niveau élevé de couverture obligatoire en France en comparaison internationale </vt:lpstr>
      <vt:lpstr>Un financement bloqué?</vt:lpstr>
      <vt:lpstr>Le système actuel: les salariés du privé </vt:lpstr>
      <vt:lpstr>Présentation PowerPoint</vt:lpstr>
      <vt:lpstr>Système actuel régime spécial fonctionnaires</vt:lpstr>
      <vt:lpstr>Présentation PowerPoint</vt:lpstr>
      <vt:lpstr>Présentation PowerPoint</vt:lpstr>
      <vt:lpstr>Pension de réversion</vt:lpstr>
      <vt:lpstr>Une prise en compte des enfants différente</vt:lpstr>
      <vt:lpstr>Le RAFP</vt:lpstr>
      <vt:lpstr>Présentation PowerPoint</vt:lpstr>
      <vt:lpstr>Présentation PowerPoint</vt:lpstr>
      <vt:lpstr>Présentation PowerPoint</vt:lpstr>
      <vt:lpstr>Une plus grande liberté de choix?</vt:lpstr>
      <vt:lpstr>Un système à “cotisations définies” </vt:lpstr>
      <vt:lpstr>Faut il croire à l’épargne retraite?</vt:lpstr>
      <vt:lpstr>Présentation PowerPoint</vt:lpstr>
      <vt:lpstr>Des manipulations à contrer</vt:lpstr>
      <vt:lpstr>Des manipulations à contrer</vt:lpstr>
      <vt:lpstr>Des manipulations à contrer</vt:lpstr>
      <vt:lpstr>Pour financer les retraites, 3 choix possibles</vt:lpstr>
      <vt:lpstr>Le financement </vt:lpstr>
      <vt:lpstr>Le financement</vt:lpstr>
      <vt:lpstr>La FSU revendique un système à prestations définies</vt:lpstr>
      <vt:lpstr>Prendre en compte les années d’étude, une nécessité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systémique</dc:title>
  <dc:creator>Anne</dc:creator>
  <cp:lastModifiedBy>benoit teste</cp:lastModifiedBy>
  <cp:revision>99</cp:revision>
  <dcterms:created xsi:type="dcterms:W3CDTF">2013-06-18T05:32:22Z</dcterms:created>
  <dcterms:modified xsi:type="dcterms:W3CDTF">2018-11-14T17:25:05Z</dcterms:modified>
</cp:coreProperties>
</file>