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16"/>
  </p:notesMasterIdLst>
  <p:sldIdLst>
    <p:sldId id="256" r:id="rId2"/>
    <p:sldId id="268" r:id="rId3"/>
    <p:sldId id="262" r:id="rId4"/>
    <p:sldId id="257" r:id="rId5"/>
    <p:sldId id="258" r:id="rId6"/>
    <p:sldId id="259" r:id="rId7"/>
    <p:sldId id="260" r:id="rId8"/>
    <p:sldId id="263" r:id="rId9"/>
    <p:sldId id="261" r:id="rId10"/>
    <p:sldId id="265" r:id="rId11"/>
    <p:sldId id="266" r:id="rId12"/>
    <p:sldId id="264" r:id="rId13"/>
    <p:sldId id="269" r:id="rId14"/>
    <p:sldId id="2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33"/>
    <p:restoredTop sz="93217"/>
  </p:normalViewPr>
  <p:slideViewPr>
    <p:cSldViewPr snapToGrid="0" snapToObjects="1">
      <p:cViewPr varScale="1">
        <p:scale>
          <a:sx n="71" d="100"/>
          <a:sy n="71" d="100"/>
        </p:scale>
        <p:origin x="151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0225BF4-C420-0447-B493-08D0492F2BE4}" type="datetimeFigureOut">
              <a:rPr lang="fr-FR" smtClean="0"/>
              <a:t>14/11/2019</a:t>
            </a:fld>
            <a:endParaRPr lang="fr-FR"/>
          </a:p>
        </p:txBody>
      </p:sp>
      <p:sp>
        <p:nvSpPr>
          <p:cNvPr id="4" name="Espace réservé de l'image des diapositives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42CE571-F6B3-614B-A90B-4CC7F59FD81C}" type="slidenum">
              <a:rPr lang="fr-FR" smtClean="0"/>
              <a:t>‹N°›</a:t>
            </a:fld>
            <a:endParaRPr lang="fr-FR"/>
          </a:p>
        </p:txBody>
      </p:sp>
    </p:spTree>
    <p:extLst>
      <p:ext uri="{BB962C8B-B14F-4D97-AF65-F5344CB8AC3E}">
        <p14:creationId xmlns:p14="http://schemas.microsoft.com/office/powerpoint/2010/main" val="3381384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42CE571-F6B3-614B-A90B-4CC7F59FD81C}" type="slidenum">
              <a:rPr lang="fr-FR" smtClean="0"/>
              <a:t>12</a:t>
            </a:fld>
            <a:endParaRPr lang="fr-FR"/>
          </a:p>
        </p:txBody>
      </p:sp>
    </p:spTree>
    <p:extLst>
      <p:ext uri="{BB962C8B-B14F-4D97-AF65-F5344CB8AC3E}">
        <p14:creationId xmlns:p14="http://schemas.microsoft.com/office/powerpoint/2010/main" val="57594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fr-FR"/>
              <a:t>Modifiez le style du titre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88B99C93-F56F-46AB-9EB8-53614A95B15F}" type="datetime1">
              <a:rPr lang="en-US" smtClean="0"/>
              <a:pPr/>
              <a:t>11/14/19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343440697"/>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88B99C93-F56F-46AB-9EB8-53614A95B15F}" type="datetime1">
              <a:rPr lang="en-US" smtClean="0"/>
              <a:pPr/>
              <a:t>11/14/19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258198779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640080" y="320040"/>
            <a:ext cx="2743200" cy="320040"/>
          </a:xfrm>
        </p:spPr>
        <p:txBody>
          <a:bodyPr/>
          <a:lstStyle/>
          <a:p>
            <a:fld id="{88B99C93-F56F-46AB-9EB8-53614A95B15F}" type="datetime1">
              <a:rPr lang="en-US" smtClean="0"/>
              <a:pPr/>
              <a:t>11/14/19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76918662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88B99C93-F56F-46AB-9EB8-53614A95B15F}" type="datetime1">
              <a:rPr lang="en-US" smtClean="0"/>
              <a:pPr/>
              <a:t>11/14/19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79201265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640080" y="320040"/>
            <a:ext cx="2743200" cy="320040"/>
          </a:xfrm>
        </p:spPr>
        <p:txBody>
          <a:bodyPr/>
          <a:lstStyle/>
          <a:p>
            <a:fld id="{88B99C93-F56F-46AB-9EB8-53614A95B15F}" type="datetime1">
              <a:rPr lang="en-US" smtClean="0"/>
              <a:pPr/>
              <a:t>11/14/19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166262841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640080" y="320040"/>
            <a:ext cx="2743200" cy="320040"/>
          </a:xfrm>
        </p:spPr>
        <p:txBody>
          <a:bodyPr/>
          <a:lstStyle/>
          <a:p>
            <a:fld id="{88B99C93-F56F-46AB-9EB8-53614A95B15F}" type="datetime1">
              <a:rPr lang="en-US" smtClean="0"/>
              <a:pPr/>
              <a:t>11/14/19</a:t>
            </a:fld>
            <a:endParaRPr lang="en-US" dirty="0"/>
          </a:p>
        </p:txBody>
      </p:sp>
      <p:sp>
        <p:nvSpPr>
          <p:cNvPr id="6" name="Footer Placeholder 5"/>
          <p:cNvSpPr>
            <a:spLocks noGrp="1"/>
          </p:cNvSpPr>
          <p:nvPr>
            <p:ph type="ftr" sz="quarter" idx="11"/>
          </p:nvPr>
        </p:nvSpPr>
        <p:spPr>
          <a:xfrm>
            <a:off x="640080" y="6227064"/>
            <a:ext cx="7854696" cy="320040"/>
          </a:xfrm>
        </p:spPr>
        <p:txBody>
          <a:bodyPr/>
          <a:lstStyle/>
          <a:p>
            <a:endParaRPr lang="en-US" dirty="0"/>
          </a:p>
        </p:txBody>
      </p:sp>
      <p:sp>
        <p:nvSpPr>
          <p:cNvPr id="7" name="Slide Number Placeholder 6"/>
          <p:cNvSpPr>
            <a:spLocks noGrp="1"/>
          </p:cNvSpPr>
          <p:nvPr>
            <p:ph type="sldNum" sz="quarter" idx="12"/>
          </p:nvPr>
        </p:nvSpPr>
        <p:spPr>
          <a:xfrm>
            <a:off x="7808976" y="320040"/>
            <a:ext cx="685800" cy="320040"/>
          </a:xfrm>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296563749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4706636" y="1487999"/>
            <a:ext cx="3804674" cy="1775372"/>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4695010" y="4270332"/>
            <a:ext cx="3819675" cy="1785416"/>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a:xfrm>
            <a:off x="640080" y="320040"/>
            <a:ext cx="2743200" cy="320040"/>
          </a:xfrm>
        </p:spPr>
        <p:txBody>
          <a:bodyPr/>
          <a:lstStyle/>
          <a:p>
            <a:fld id="{88B99C93-F56F-46AB-9EB8-53614A95B15F}" type="datetime1">
              <a:rPr lang="en-US" smtClean="0"/>
              <a:pPr/>
              <a:t>11/14/19</a:t>
            </a:fld>
            <a:endParaRPr lang="en-US" dirty="0"/>
          </a:p>
        </p:txBody>
      </p:sp>
      <p:sp>
        <p:nvSpPr>
          <p:cNvPr id="8" name="Footer Placeholder 7"/>
          <p:cNvSpPr>
            <a:spLocks noGrp="1"/>
          </p:cNvSpPr>
          <p:nvPr>
            <p:ph type="ftr" sz="quarter" idx="11"/>
          </p:nvPr>
        </p:nvSpPr>
        <p:spPr>
          <a:xfrm>
            <a:off x="640080" y="6227064"/>
            <a:ext cx="7854696" cy="320040"/>
          </a:xfrm>
        </p:spPr>
        <p:txBody>
          <a:bodyPr/>
          <a:lstStyle/>
          <a:p>
            <a:endParaRPr lang="en-US" dirty="0"/>
          </a:p>
        </p:txBody>
      </p:sp>
      <p:sp>
        <p:nvSpPr>
          <p:cNvPr id="9" name="Slide Number Placeholder 8"/>
          <p:cNvSpPr>
            <a:spLocks noGrp="1"/>
          </p:cNvSpPr>
          <p:nvPr>
            <p:ph type="sldNum" sz="quarter" idx="12"/>
          </p:nvPr>
        </p:nvSpPr>
        <p:spPr>
          <a:xfrm>
            <a:off x="7808976" y="320040"/>
            <a:ext cx="685800" cy="320040"/>
          </a:xfrm>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168528962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88B99C93-F56F-46AB-9EB8-53614A95B15F}" type="datetime1">
              <a:rPr lang="en-US" smtClean="0"/>
              <a:pPr/>
              <a:t>11/14/19</a:t>
            </a:fld>
            <a:endParaRPr lang="en-US" dirty="0"/>
          </a:p>
        </p:txBody>
      </p:sp>
      <p:sp>
        <p:nvSpPr>
          <p:cNvPr id="4" name="Footer Placeholder 3"/>
          <p:cNvSpPr>
            <a:spLocks noGrp="1"/>
          </p:cNvSpPr>
          <p:nvPr>
            <p:ph type="ftr" sz="quarter" idx="11"/>
          </p:nvPr>
        </p:nvSpPr>
        <p:spPr>
          <a:xfrm>
            <a:off x="640080" y="6227064"/>
            <a:ext cx="7854696" cy="320040"/>
          </a:xfrm>
        </p:spPr>
        <p:txBody>
          <a:bodyPr/>
          <a:lstStyle/>
          <a:p>
            <a:endParaRPr lang="en-US" dirty="0"/>
          </a:p>
        </p:txBody>
      </p:sp>
      <p:sp>
        <p:nvSpPr>
          <p:cNvPr id="5" name="Slide Number Placeholder 4"/>
          <p:cNvSpPr>
            <a:spLocks noGrp="1"/>
          </p:cNvSpPr>
          <p:nvPr>
            <p:ph type="sldNum" sz="quarter" idx="12"/>
          </p:nvPr>
        </p:nvSpPr>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221651917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88B99C93-F56F-46AB-9EB8-53614A95B15F}" type="datetime1">
              <a:rPr lang="en-US" smtClean="0"/>
              <a:pPr/>
              <a:t>11/14/19</a:t>
            </a:fld>
            <a:endParaRPr lang="en-US" dirty="0"/>
          </a:p>
        </p:txBody>
      </p:sp>
      <p:sp>
        <p:nvSpPr>
          <p:cNvPr id="3" name="Footer Placeholder 2"/>
          <p:cNvSpPr>
            <a:spLocks noGrp="1"/>
          </p:cNvSpPr>
          <p:nvPr>
            <p:ph type="ftr" sz="quarter" idx="11"/>
          </p:nvPr>
        </p:nvSpPr>
        <p:spPr>
          <a:xfrm>
            <a:off x="640080" y="6227064"/>
            <a:ext cx="7854696" cy="320040"/>
          </a:xfrm>
        </p:spPr>
        <p:txBody>
          <a:bodyPr/>
          <a:lstStyle/>
          <a:p>
            <a:endParaRPr lang="en-US" dirty="0"/>
          </a:p>
        </p:txBody>
      </p:sp>
      <p:sp>
        <p:nvSpPr>
          <p:cNvPr id="4" name="Slide Number Placeholder 3"/>
          <p:cNvSpPr>
            <a:spLocks noGrp="1"/>
          </p:cNvSpPr>
          <p:nvPr>
            <p:ph type="sldNum" sz="quarter" idx="12"/>
          </p:nvPr>
        </p:nvSpPr>
        <p:spPr>
          <a:xfrm>
            <a:off x="7808976" y="320040"/>
            <a:ext cx="685800" cy="320040"/>
          </a:xfrm>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83292848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88B99C93-F56F-46AB-9EB8-53614A95B15F}" type="datetime1">
              <a:rPr lang="en-US" smtClean="0"/>
              <a:pPr/>
              <a:t>11/14/19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128960102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640080" y="320040"/>
            <a:ext cx="2743200" cy="320040"/>
          </a:xfrm>
        </p:spPr>
        <p:txBody>
          <a:bodyPr/>
          <a:lstStyle/>
          <a:p>
            <a:fld id="{88B99C93-F56F-46AB-9EB8-53614A95B15F}" type="datetime1">
              <a:rPr lang="en-US" smtClean="0"/>
              <a:pPr/>
              <a:t>11/14/19</a:t>
            </a:fld>
            <a:endParaRPr lang="en-US" dirty="0"/>
          </a:p>
        </p:txBody>
      </p:sp>
      <p:sp>
        <p:nvSpPr>
          <p:cNvPr id="6" name="Footer Placeholder 5"/>
          <p:cNvSpPr>
            <a:spLocks noGrp="1"/>
          </p:cNvSpPr>
          <p:nvPr>
            <p:ph type="ftr" sz="quarter" idx="11"/>
          </p:nvPr>
        </p:nvSpPr>
        <p:spPr>
          <a:xfrm>
            <a:off x="640080" y="6227064"/>
            <a:ext cx="4358641" cy="320040"/>
          </a:xfrm>
        </p:spPr>
        <p:txBody>
          <a:bodyPr/>
          <a:lstStyle/>
          <a:p>
            <a:endParaRPr lang="en-US" dirty="0"/>
          </a:p>
        </p:txBody>
      </p:sp>
      <p:sp>
        <p:nvSpPr>
          <p:cNvPr id="7" name="Slide Number Placeholder 6"/>
          <p:cNvSpPr>
            <a:spLocks noGrp="1"/>
          </p:cNvSpPr>
          <p:nvPr>
            <p:ph type="sldNum" sz="quarter" idx="12"/>
          </p:nvPr>
        </p:nvSpPr>
        <p:spPr>
          <a:xfrm>
            <a:off x="4315463" y="320040"/>
            <a:ext cx="685800" cy="320040"/>
          </a:xfrm>
        </p:spPr>
        <p:txBody>
          <a:body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392730141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8B99C93-F56F-46AB-9EB8-53614A95B15F}" type="datetime1">
              <a:rPr lang="en-US" smtClean="0"/>
              <a:pPr/>
              <a:t>11/14/19</a:t>
            </a:fld>
            <a:endParaRPr lang="en-US" dirty="0"/>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1250121830"/>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sldNum="0" hdr="0" ftr="0" dt="0"/>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fr-FR" dirty="0"/>
              <a:t>Bac </a:t>
            </a:r>
            <a:r>
              <a:rPr lang="fr-FR" dirty="0" err="1"/>
              <a:t>Blanquer</a:t>
            </a:r>
            <a:endParaRPr lang="fr-FR" dirty="0"/>
          </a:p>
        </p:txBody>
      </p:sp>
      <p:sp>
        <p:nvSpPr>
          <p:cNvPr id="2" name="Sous-titre 1"/>
          <p:cNvSpPr>
            <a:spLocks noGrp="1"/>
          </p:cNvSpPr>
          <p:nvPr>
            <p:ph type="subTitle" idx="1"/>
          </p:nvPr>
        </p:nvSpPr>
        <p:spPr/>
        <p:txBody>
          <a:bodyPr/>
          <a:lstStyle/>
          <a:p>
            <a:r>
              <a:rPr lang="fr-FR" dirty="0"/>
              <a:t>#</a:t>
            </a:r>
            <a:r>
              <a:rPr lang="fr-FR" dirty="0" err="1"/>
              <a:t>BacMystère</a:t>
            </a:r>
            <a:endParaRPr lang="fr-FR" dirty="0"/>
          </a:p>
          <a:p>
            <a:endParaRPr lang="fr-FR" dirty="0"/>
          </a:p>
        </p:txBody>
      </p:sp>
      <p:pic>
        <p:nvPicPr>
          <p:cNvPr id="7" name="Image 6">
            <a:extLst>
              <a:ext uri="{FF2B5EF4-FFF2-40B4-BE49-F238E27FC236}">
                <a16:creationId xmlns:a16="http://schemas.microsoft.com/office/drawing/2014/main" id="{C25616CC-1A78-4140-BB67-C1A8AEF539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89" y="340242"/>
            <a:ext cx="1045968" cy="744279"/>
          </a:xfrm>
          <a:prstGeom prst="rect">
            <a:avLst/>
          </a:prstGeom>
        </p:spPr>
      </p:pic>
    </p:spTree>
    <p:extLst>
      <p:ext uri="{BB962C8B-B14F-4D97-AF65-F5344CB8AC3E}">
        <p14:creationId xmlns:p14="http://schemas.microsoft.com/office/powerpoint/2010/main" val="5168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1821FC-D155-FD41-9465-FB907B4E438D}"/>
              </a:ext>
            </a:extLst>
          </p:cNvPr>
          <p:cNvSpPr>
            <a:spLocks noGrp="1"/>
          </p:cNvSpPr>
          <p:nvPr>
            <p:ph type="title"/>
          </p:nvPr>
        </p:nvSpPr>
        <p:spPr/>
        <p:txBody>
          <a:bodyPr/>
          <a:lstStyle/>
          <a:p>
            <a:r>
              <a:rPr lang="fr-FR" dirty="0"/>
              <a:t>Epreuves terminales: nature, durée et coefficients</a:t>
            </a:r>
          </a:p>
        </p:txBody>
      </p:sp>
      <p:sp>
        <p:nvSpPr>
          <p:cNvPr id="3" name="Espace réservé du contenu 2">
            <a:extLst>
              <a:ext uri="{FF2B5EF4-FFF2-40B4-BE49-F238E27FC236}">
                <a16:creationId xmlns:a16="http://schemas.microsoft.com/office/drawing/2014/main" id="{3311544D-B696-974D-9BC5-110AAAC51A11}"/>
              </a:ext>
            </a:extLst>
          </p:cNvPr>
          <p:cNvSpPr>
            <a:spLocks noGrp="1"/>
          </p:cNvSpPr>
          <p:nvPr>
            <p:ph idx="1"/>
          </p:nvPr>
        </p:nvSpPr>
        <p:spPr>
          <a:xfrm>
            <a:off x="4415687" y="803186"/>
            <a:ext cx="4091410" cy="4619419"/>
          </a:xfrm>
        </p:spPr>
        <p:txBody>
          <a:bodyPr/>
          <a:lstStyle/>
          <a:p>
            <a:endParaRPr lang="fr-FR" dirty="0"/>
          </a:p>
        </p:txBody>
      </p:sp>
      <p:pic>
        <p:nvPicPr>
          <p:cNvPr id="4" name="Image 3">
            <a:extLst>
              <a:ext uri="{FF2B5EF4-FFF2-40B4-BE49-F238E27FC236}">
                <a16:creationId xmlns:a16="http://schemas.microsoft.com/office/drawing/2014/main" id="{5C3E3F6E-1A02-8C48-B712-E5DCCCA61A24}"/>
              </a:ext>
            </a:extLst>
          </p:cNvPr>
          <p:cNvPicPr>
            <a:picLocks noChangeAspect="1"/>
          </p:cNvPicPr>
          <p:nvPr/>
        </p:nvPicPr>
        <p:blipFill>
          <a:blip r:embed="rId2">
            <a:lum/>
            <a:alphaModFix/>
          </a:blip>
          <a:srcRect/>
          <a:stretch>
            <a:fillRect/>
          </a:stretch>
        </p:blipFill>
        <p:spPr>
          <a:xfrm>
            <a:off x="4415686" y="216463"/>
            <a:ext cx="4728313" cy="3211034"/>
          </a:xfrm>
          <a:prstGeom prst="rect">
            <a:avLst/>
          </a:prstGeom>
          <a:noFill/>
          <a:ln>
            <a:noFill/>
          </a:ln>
        </p:spPr>
      </p:pic>
      <p:pic>
        <p:nvPicPr>
          <p:cNvPr id="5" name="Image 4">
            <a:extLst>
              <a:ext uri="{FF2B5EF4-FFF2-40B4-BE49-F238E27FC236}">
                <a16:creationId xmlns:a16="http://schemas.microsoft.com/office/drawing/2014/main" id="{B73AAD45-9E8D-9A47-8E1E-974A540C5755}"/>
              </a:ext>
            </a:extLst>
          </p:cNvPr>
          <p:cNvPicPr>
            <a:picLocks noChangeAspect="1"/>
          </p:cNvPicPr>
          <p:nvPr/>
        </p:nvPicPr>
        <p:blipFill>
          <a:blip r:embed="rId3">
            <a:lum/>
            <a:alphaModFix/>
          </a:blip>
          <a:srcRect/>
          <a:stretch>
            <a:fillRect/>
          </a:stretch>
        </p:blipFill>
        <p:spPr>
          <a:xfrm>
            <a:off x="4415685" y="3427497"/>
            <a:ext cx="4728314" cy="1725480"/>
          </a:xfrm>
          <a:prstGeom prst="rect">
            <a:avLst/>
          </a:prstGeom>
          <a:noFill/>
          <a:ln>
            <a:noFill/>
          </a:ln>
        </p:spPr>
      </p:pic>
      <p:sp>
        <p:nvSpPr>
          <p:cNvPr id="6" name="ZoneTexte 5">
            <a:extLst>
              <a:ext uri="{FF2B5EF4-FFF2-40B4-BE49-F238E27FC236}">
                <a16:creationId xmlns:a16="http://schemas.microsoft.com/office/drawing/2014/main" id="{BEAF2D9F-3E07-CB46-B51B-8630F2D1352C}"/>
              </a:ext>
            </a:extLst>
          </p:cNvPr>
          <p:cNvSpPr txBox="1"/>
          <p:nvPr/>
        </p:nvSpPr>
        <p:spPr>
          <a:xfrm>
            <a:off x="276448" y="5152977"/>
            <a:ext cx="8633638" cy="1649682"/>
          </a:xfrm>
          <a:prstGeom prst="rect">
            <a:avLst/>
          </a:prstGeom>
          <a:noFill/>
        </p:spPr>
        <p:txBody>
          <a:bodyPr wrap="square" rtlCol="0">
            <a:spAutoFit/>
          </a:bodyPr>
          <a:lstStyle/>
          <a:p>
            <a:pPr lvl="0" algn="just" hangingPunct="0">
              <a:defRPr sz="1580"/>
            </a:pPr>
            <a:r>
              <a:rPr lang="fr-FR" b="1" i="1" dirty="0">
                <a:solidFill>
                  <a:srgbClr val="FF0000"/>
                </a:solidFill>
                <a:latin typeface="Liberation Sans" pitchFamily="18"/>
                <a:ea typeface="Microsoft YaHei" pitchFamily="2"/>
                <a:cs typeface="Arial" pitchFamily="2"/>
              </a:rPr>
              <a:t>Les coefficients sont à rapporter à un total de 100 </a:t>
            </a:r>
            <a:r>
              <a:rPr lang="fr-FR" dirty="0">
                <a:latin typeface="Liberation Sans" pitchFamily="18"/>
                <a:ea typeface="Microsoft YaHei" pitchFamily="2"/>
                <a:cs typeface="Arial" pitchFamily="2"/>
              </a:rPr>
              <a:t>(et non pas « 37 » ou « 38 », comme dans les séries actuelles).</a:t>
            </a:r>
          </a:p>
          <a:p>
            <a:pPr lvl="0" algn="just" hangingPunct="0">
              <a:defRPr sz="1580"/>
            </a:pPr>
            <a:r>
              <a:rPr lang="fr-FR" dirty="0">
                <a:latin typeface="Liberation Sans" pitchFamily="18"/>
                <a:ea typeface="Microsoft YaHei" pitchFamily="2"/>
                <a:cs typeface="Arial" pitchFamily="2"/>
              </a:rPr>
              <a:t>Par exemple, les mathématiques ont actuellement un coefficient 5/37 en série ES, ce qui correspondrait environ à un coefficient 13/100 dans le « nouveau » schéma)</a:t>
            </a:r>
          </a:p>
          <a:p>
            <a:pPr lvl="0" algn="just" hangingPunct="0">
              <a:defRPr sz="1580"/>
            </a:pPr>
            <a:endParaRPr lang="fr-FR" sz="2000" b="1" dirty="0">
              <a:latin typeface="Liberation Sans" pitchFamily="18"/>
              <a:ea typeface="Microsoft YaHei" pitchFamily="2"/>
              <a:cs typeface="Arial" pitchFamily="2"/>
            </a:endParaRPr>
          </a:p>
          <a:p>
            <a:endParaRPr lang="fr-FR" dirty="0"/>
          </a:p>
        </p:txBody>
      </p:sp>
      <p:pic>
        <p:nvPicPr>
          <p:cNvPr id="7" name="Image 6">
            <a:extLst>
              <a:ext uri="{FF2B5EF4-FFF2-40B4-BE49-F238E27FC236}">
                <a16:creationId xmlns:a16="http://schemas.microsoft.com/office/drawing/2014/main" id="{C88348CF-E163-904F-BEDE-472693073369}"/>
              </a:ext>
            </a:extLst>
          </p:cNvPr>
          <p:cNvPicPr>
            <a:picLocks noChangeAspect="1"/>
          </p:cNvPicPr>
          <p:nvPr/>
        </p:nvPicPr>
        <p:blipFill>
          <a:blip r:embed="rId4"/>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125985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545033-6EEC-D84C-BAF4-C1B90F48F301}"/>
              </a:ext>
            </a:extLst>
          </p:cNvPr>
          <p:cNvSpPr>
            <a:spLocks noGrp="1"/>
          </p:cNvSpPr>
          <p:nvPr>
            <p:ph type="title"/>
          </p:nvPr>
        </p:nvSpPr>
        <p:spPr/>
        <p:txBody>
          <a:bodyPr/>
          <a:lstStyle/>
          <a:p>
            <a:r>
              <a:rPr lang="fr-FR" dirty="0"/>
              <a:t>Epreuves finales de spécialité</a:t>
            </a:r>
            <a:br>
              <a:rPr lang="fr-FR" dirty="0"/>
            </a:br>
            <a:r>
              <a:rPr lang="fr-FR" dirty="0"/>
              <a:t>et </a:t>
            </a:r>
            <a:r>
              <a:rPr lang="fr-FR" dirty="0" err="1"/>
              <a:t>Parcoursup</a:t>
            </a:r>
            <a:endParaRPr lang="fr-FR" dirty="0"/>
          </a:p>
        </p:txBody>
      </p:sp>
      <p:sp>
        <p:nvSpPr>
          <p:cNvPr id="3" name="Espace réservé du contenu 2">
            <a:extLst>
              <a:ext uri="{FF2B5EF4-FFF2-40B4-BE49-F238E27FC236}">
                <a16:creationId xmlns:a16="http://schemas.microsoft.com/office/drawing/2014/main" id="{23D55500-3457-4E46-B1FB-F52C5A7F0B5A}"/>
              </a:ext>
            </a:extLst>
          </p:cNvPr>
          <p:cNvSpPr>
            <a:spLocks noGrp="1"/>
          </p:cNvSpPr>
          <p:nvPr>
            <p:ph idx="1"/>
          </p:nvPr>
        </p:nvSpPr>
        <p:spPr/>
        <p:txBody>
          <a:bodyPr/>
          <a:lstStyle/>
          <a:p>
            <a:r>
              <a:rPr lang="fr-FR" dirty="0"/>
              <a:t>Evaluées au retour des vacances de février , les notes des épreuves de spécialité sont intégrés à la fiche avenir. </a:t>
            </a:r>
          </a:p>
          <a:p>
            <a:r>
              <a:rPr lang="fr-FR" dirty="0"/>
              <a:t>Des programmes limitatifs sont en préparation</a:t>
            </a:r>
          </a:p>
        </p:txBody>
      </p:sp>
      <p:pic>
        <p:nvPicPr>
          <p:cNvPr id="4" name="Image 3">
            <a:extLst>
              <a:ext uri="{FF2B5EF4-FFF2-40B4-BE49-F238E27FC236}">
                <a16:creationId xmlns:a16="http://schemas.microsoft.com/office/drawing/2014/main" id="{AAF5EC2D-E18B-5147-84A7-1D519EB12534}"/>
              </a:ext>
            </a:extLst>
          </p:cNvPr>
          <p:cNvPicPr>
            <a:picLocks noChangeAspect="1"/>
          </p:cNvPicPr>
          <p:nvPr/>
        </p:nvPicPr>
        <p:blipFill>
          <a:blip r:embed="rId2"/>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434786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EDB029-09FC-8A49-B58D-01F9A78166F4}"/>
              </a:ext>
            </a:extLst>
          </p:cNvPr>
          <p:cNvSpPr>
            <a:spLocks noGrp="1"/>
          </p:cNvSpPr>
          <p:nvPr>
            <p:ph type="title"/>
          </p:nvPr>
        </p:nvSpPr>
        <p:spPr/>
        <p:txBody>
          <a:bodyPr/>
          <a:lstStyle/>
          <a:p>
            <a:r>
              <a:rPr lang="fr-FR" dirty="0"/>
              <a:t>Les mystères du   Grand oral </a:t>
            </a:r>
          </a:p>
        </p:txBody>
      </p:sp>
      <p:sp>
        <p:nvSpPr>
          <p:cNvPr id="3" name="Espace réservé du contenu 2">
            <a:extLst>
              <a:ext uri="{FF2B5EF4-FFF2-40B4-BE49-F238E27FC236}">
                <a16:creationId xmlns:a16="http://schemas.microsoft.com/office/drawing/2014/main" id="{014E026F-01F6-6444-9E46-E45D96E6984C}"/>
              </a:ext>
            </a:extLst>
          </p:cNvPr>
          <p:cNvSpPr>
            <a:spLocks noGrp="1"/>
          </p:cNvSpPr>
          <p:nvPr>
            <p:ph idx="1"/>
          </p:nvPr>
        </p:nvSpPr>
        <p:spPr/>
        <p:txBody>
          <a:bodyPr>
            <a:normAutofit/>
          </a:bodyPr>
          <a:lstStyle/>
          <a:p>
            <a:pPr marL="0" indent="0" algn="ctr">
              <a:buNone/>
            </a:pPr>
            <a:r>
              <a:rPr lang="fr-FR" sz="6000" b="1" dirty="0"/>
              <a:t>?</a:t>
            </a:r>
          </a:p>
        </p:txBody>
      </p:sp>
      <p:pic>
        <p:nvPicPr>
          <p:cNvPr id="4" name="Image 3">
            <a:extLst>
              <a:ext uri="{FF2B5EF4-FFF2-40B4-BE49-F238E27FC236}">
                <a16:creationId xmlns:a16="http://schemas.microsoft.com/office/drawing/2014/main" id="{A74F81A0-C331-AE44-8522-5BA9B71F845C}"/>
              </a:ext>
            </a:extLst>
          </p:cNvPr>
          <p:cNvPicPr>
            <a:picLocks noChangeAspect="1"/>
          </p:cNvPicPr>
          <p:nvPr/>
        </p:nvPicPr>
        <p:blipFill>
          <a:blip r:embed="rId3"/>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26202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1575BC-D04D-554E-B0EE-24E102F50566}"/>
              </a:ext>
            </a:extLst>
          </p:cNvPr>
          <p:cNvSpPr>
            <a:spLocks noGrp="1"/>
          </p:cNvSpPr>
          <p:nvPr>
            <p:ph type="title"/>
          </p:nvPr>
        </p:nvSpPr>
        <p:spPr/>
        <p:txBody>
          <a:bodyPr/>
          <a:lstStyle/>
          <a:p>
            <a:r>
              <a:rPr lang="fr-FR" dirty="0"/>
              <a:t>Sections Euro et DNL</a:t>
            </a:r>
          </a:p>
        </p:txBody>
      </p:sp>
      <p:sp>
        <p:nvSpPr>
          <p:cNvPr id="3" name="Espace réservé du contenu 2">
            <a:extLst>
              <a:ext uri="{FF2B5EF4-FFF2-40B4-BE49-F238E27FC236}">
                <a16:creationId xmlns:a16="http://schemas.microsoft.com/office/drawing/2014/main" id="{E6454C8D-2BCD-7444-9521-F32E255CCAA1}"/>
              </a:ext>
            </a:extLst>
          </p:cNvPr>
          <p:cNvSpPr>
            <a:spLocks noGrp="1"/>
          </p:cNvSpPr>
          <p:nvPr>
            <p:ph idx="1"/>
          </p:nvPr>
        </p:nvSpPr>
        <p:spPr/>
        <p:txBody>
          <a:bodyPr>
            <a:normAutofit/>
          </a:bodyPr>
          <a:lstStyle/>
          <a:p>
            <a:r>
              <a:rPr lang="fr-FR" b="1" dirty="0">
                <a:solidFill>
                  <a:srgbClr val="111111"/>
                </a:solidFill>
                <a:latin typeface="Verdana" panose="020B0604030504040204" pitchFamily="34" charset="0"/>
              </a:rPr>
              <a:t>Section Euro « </a:t>
            </a:r>
            <a:r>
              <a:rPr lang="fr-FR" b="1" dirty="0" err="1">
                <a:solidFill>
                  <a:srgbClr val="111111"/>
                </a:solidFill>
                <a:latin typeface="Verdana" panose="020B0604030504040204" pitchFamily="34" charset="0"/>
              </a:rPr>
              <a:t>low</a:t>
            </a:r>
            <a:r>
              <a:rPr lang="fr-FR" b="1" dirty="0">
                <a:solidFill>
                  <a:srgbClr val="111111"/>
                </a:solidFill>
                <a:latin typeface="Verdana" panose="020B0604030504040204" pitchFamily="34" charset="0"/>
              </a:rPr>
              <a:t> </a:t>
            </a:r>
            <a:r>
              <a:rPr lang="fr-FR" b="1" dirty="0" err="1">
                <a:solidFill>
                  <a:srgbClr val="111111"/>
                </a:solidFill>
                <a:latin typeface="Verdana" panose="020B0604030504040204" pitchFamily="34" charset="0"/>
              </a:rPr>
              <a:t>cost</a:t>
            </a:r>
            <a:r>
              <a:rPr lang="fr-FR" b="1" dirty="0">
                <a:solidFill>
                  <a:srgbClr val="111111"/>
                </a:solidFill>
                <a:latin typeface="Verdana" panose="020B0604030504040204" pitchFamily="34" charset="0"/>
              </a:rPr>
              <a:t> » avec une nouvelle indication « DNL » qui peut se substituer à l’indication « SELO », sans horaire supplémentaire ni en langue vivante ni en DNL</a:t>
            </a:r>
          </a:p>
          <a:p>
            <a:r>
              <a:rPr lang="fr-FR" b="1" dirty="0">
                <a:solidFill>
                  <a:srgbClr val="111111"/>
                </a:solidFill>
                <a:latin typeface="Verdana" panose="020B0604030504040204" pitchFamily="34" charset="0"/>
              </a:rPr>
              <a:t>Evaluation spécifique de contrôle continu fixée par l’arrêté du 20 décembre 2018, « visant à apprécier le niveau de maîtrise de la langue »</a:t>
            </a:r>
          </a:p>
        </p:txBody>
      </p:sp>
      <p:pic>
        <p:nvPicPr>
          <p:cNvPr id="4" name="Image 3">
            <a:extLst>
              <a:ext uri="{FF2B5EF4-FFF2-40B4-BE49-F238E27FC236}">
                <a16:creationId xmlns:a16="http://schemas.microsoft.com/office/drawing/2014/main" id="{E26B3A3F-C8B2-604E-AE45-96FB30C31EC2}"/>
              </a:ext>
            </a:extLst>
          </p:cNvPr>
          <p:cNvPicPr>
            <a:picLocks noChangeAspect="1"/>
          </p:cNvPicPr>
          <p:nvPr/>
        </p:nvPicPr>
        <p:blipFill>
          <a:blip r:embed="rId2"/>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2103047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5D84A3-3BDC-FF44-BF4E-F7A03091C138}"/>
              </a:ext>
            </a:extLst>
          </p:cNvPr>
          <p:cNvSpPr>
            <a:spLocks noGrp="1"/>
          </p:cNvSpPr>
          <p:nvPr>
            <p:ph type="title"/>
          </p:nvPr>
        </p:nvSpPr>
        <p:spPr/>
        <p:txBody>
          <a:bodyPr/>
          <a:lstStyle/>
          <a:p>
            <a:r>
              <a:rPr lang="fr-FR" dirty="0"/>
              <a:t>Les options fantomatiques </a:t>
            </a:r>
          </a:p>
        </p:txBody>
      </p:sp>
      <p:sp>
        <p:nvSpPr>
          <p:cNvPr id="3" name="Espace réservé du contenu 2">
            <a:extLst>
              <a:ext uri="{FF2B5EF4-FFF2-40B4-BE49-F238E27FC236}">
                <a16:creationId xmlns:a16="http://schemas.microsoft.com/office/drawing/2014/main" id="{2CAA5181-815A-3E4A-8BDD-034805EDFB7F}"/>
              </a:ext>
            </a:extLst>
          </p:cNvPr>
          <p:cNvSpPr>
            <a:spLocks noGrp="1"/>
          </p:cNvSpPr>
          <p:nvPr>
            <p:ph idx="1"/>
          </p:nvPr>
        </p:nvSpPr>
        <p:spPr/>
        <p:txBody>
          <a:bodyPr/>
          <a:lstStyle/>
          <a:p>
            <a:r>
              <a:rPr lang="fr-FR" b="1" dirty="0"/>
              <a:t>Aucune option ne bénéficie de financement fléché </a:t>
            </a:r>
          </a:p>
          <a:p>
            <a:r>
              <a:rPr lang="fr-FR" b="1" dirty="0"/>
              <a:t>L’évaluation d’une option ne </a:t>
            </a:r>
            <a:r>
              <a:rPr lang="fr-FR" b="1"/>
              <a:t>pèsera  </a:t>
            </a:r>
            <a:r>
              <a:rPr lang="fr-FR" b="1" dirty="0"/>
              <a:t>que pour 1%, au mieux, dans la moyenne générale de l’examen.</a:t>
            </a:r>
          </a:p>
          <a:p>
            <a:r>
              <a:rPr lang="fr-FR" b="1" dirty="0"/>
              <a:t>Points bonus pour les options de LCA</a:t>
            </a:r>
            <a:endParaRPr lang="fr-FR" dirty="0"/>
          </a:p>
        </p:txBody>
      </p:sp>
      <p:pic>
        <p:nvPicPr>
          <p:cNvPr id="4" name="Image 3">
            <a:extLst>
              <a:ext uri="{FF2B5EF4-FFF2-40B4-BE49-F238E27FC236}">
                <a16:creationId xmlns:a16="http://schemas.microsoft.com/office/drawing/2014/main" id="{C9A14000-F394-D641-8939-8BF2908C0890}"/>
              </a:ext>
            </a:extLst>
          </p:cNvPr>
          <p:cNvPicPr>
            <a:picLocks noChangeAspect="1"/>
          </p:cNvPicPr>
          <p:nvPr/>
        </p:nvPicPr>
        <p:blipFill>
          <a:blip r:embed="rId2"/>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1281271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4ABE41-F146-0A41-ADD4-8374788FFDC2}"/>
              </a:ext>
            </a:extLst>
          </p:cNvPr>
          <p:cNvSpPr>
            <a:spLocks noGrp="1"/>
          </p:cNvSpPr>
          <p:nvPr>
            <p:ph type="title"/>
          </p:nvPr>
        </p:nvSpPr>
        <p:spPr/>
        <p:txBody>
          <a:bodyPr/>
          <a:lstStyle/>
          <a:p>
            <a:r>
              <a:rPr lang="fr-FR" dirty="0"/>
              <a:t>Avis négatif du CSE</a:t>
            </a:r>
          </a:p>
        </p:txBody>
      </p:sp>
      <p:sp>
        <p:nvSpPr>
          <p:cNvPr id="3" name="Espace réservé du contenu 2">
            <a:extLst>
              <a:ext uri="{FF2B5EF4-FFF2-40B4-BE49-F238E27FC236}">
                <a16:creationId xmlns:a16="http://schemas.microsoft.com/office/drawing/2014/main" id="{4D8D9324-1C3D-A244-A59A-753AF7BB5A95}"/>
              </a:ext>
            </a:extLst>
          </p:cNvPr>
          <p:cNvSpPr>
            <a:spLocks noGrp="1"/>
          </p:cNvSpPr>
          <p:nvPr>
            <p:ph idx="1"/>
          </p:nvPr>
        </p:nvSpPr>
        <p:spPr/>
        <p:txBody>
          <a:bodyPr>
            <a:normAutofit fontScale="40000" lnSpcReduction="20000"/>
          </a:bodyPr>
          <a:lstStyle/>
          <a:p>
            <a:pPr marL="0" indent="0">
              <a:buNone/>
            </a:pPr>
            <a:r>
              <a:rPr lang="fr-FR" sz="3000" b="1" u="sng" dirty="0"/>
              <a:t>CSE du 21 mars 2018 : réforme du baccalauréat</a:t>
            </a:r>
          </a:p>
          <a:p>
            <a:pPr marL="0" indent="0">
              <a:buNone/>
            </a:pPr>
            <a:r>
              <a:rPr lang="fr-FR" b="1" dirty="0"/>
              <a:t>Le premier texte est le décret modifiant les dispositions du code de l’éducation propres aux enseignements conduisant au baccalauréat général et aux formations technologiques</a:t>
            </a:r>
          </a:p>
          <a:p>
            <a:r>
              <a:rPr lang="fr-FR" dirty="0"/>
              <a:t>-Un vote à l’initiative de SNES, SNEP, CFE-CGC demandant le retrait des textes relatifs au baccalauréat </a:t>
            </a:r>
            <a:br>
              <a:rPr lang="fr-FR" dirty="0"/>
            </a:br>
            <a:r>
              <a:rPr lang="fr-FR" dirty="0"/>
              <a:t>Pour		 : 49 (dont CFTC, CGT, FO, FSU, Solidaires, UNEF, SGEN)</a:t>
            </a:r>
            <a:br>
              <a:rPr lang="fr-FR" dirty="0"/>
            </a:br>
            <a:r>
              <a:rPr lang="fr-FR" dirty="0"/>
              <a:t>Contre 		 : 21 (FAGE, UNSA éducation, SE-UNSA, SNPDEN)</a:t>
            </a:r>
            <a:br>
              <a:rPr lang="fr-FR" dirty="0"/>
            </a:br>
            <a:r>
              <a:rPr lang="fr-FR" dirty="0"/>
              <a:t>Abs 		 : 1 </a:t>
            </a:r>
          </a:p>
          <a:p>
            <a:r>
              <a:rPr lang="fr-FR" dirty="0"/>
              <a:t>-Un vote à l’initiative de  la CGC demandant le retrait de l’ordre du jour des textes relatifs au lycée et au bac. Demande d’un moratoire.</a:t>
            </a:r>
            <a:br>
              <a:rPr lang="fr-FR" dirty="0"/>
            </a:br>
            <a:r>
              <a:rPr lang="fr-FR" dirty="0"/>
              <a:t>Pour 		 : 21 (FSU, Solidaires, CGC)</a:t>
            </a:r>
            <a:br>
              <a:rPr lang="fr-FR" dirty="0"/>
            </a:br>
            <a:r>
              <a:rPr lang="fr-FR" dirty="0"/>
              <a:t>Contre 	        : 31 (CFDT, FAGE, SE-UNSA, SGEN, SNALC, SNPDEN, UNEF, UNSA-éducation)</a:t>
            </a:r>
            <a:br>
              <a:rPr lang="fr-FR" dirty="0"/>
            </a:br>
            <a:r>
              <a:rPr lang="fr-FR" dirty="0"/>
              <a:t>Abs 		 : 15 (CFTC, CGT, UNSEN-CGT)	</a:t>
            </a:r>
            <a:br>
              <a:rPr lang="fr-FR" dirty="0"/>
            </a:br>
            <a:r>
              <a:rPr lang="fr-FR" dirty="0"/>
              <a:t>NPPV 		 : 4 (FO)</a:t>
            </a:r>
          </a:p>
          <a:p>
            <a:r>
              <a:rPr lang="fr-FR" b="1" dirty="0"/>
              <a:t>Vote final sur le texte</a:t>
            </a:r>
            <a:br>
              <a:rPr lang="fr-FR" dirty="0"/>
            </a:br>
            <a:r>
              <a:rPr lang="fr-FR" dirty="0"/>
              <a:t>Pour 		 : 19 (UNSA, SE-UNSA, PEEP, SNALC, UNSA-éducation, SNPDEN)</a:t>
            </a:r>
            <a:br>
              <a:rPr lang="fr-FR" dirty="0"/>
            </a:br>
            <a:r>
              <a:rPr lang="fr-FR" dirty="0"/>
              <a:t>Contre 		 : 40 (CFDT, SGEN, CGT, FO, CFTC, FSU, UNSEN-CGT) </a:t>
            </a:r>
            <a:br>
              <a:rPr lang="fr-FR" dirty="0"/>
            </a:br>
            <a:r>
              <a:rPr lang="fr-FR" dirty="0"/>
              <a:t>Abs 		 : 11 (FCPE)</a:t>
            </a:r>
          </a:p>
          <a:p>
            <a:pPr marL="0" indent="0">
              <a:buNone/>
            </a:pPr>
            <a:r>
              <a:rPr lang="fr-FR" b="1" dirty="0"/>
              <a:t>Le deuxième texte est relatif aux modalités du contrôle continu pour l’évaluation des enseignements dans les classes conduisant aux bacs généraux et technologiques</a:t>
            </a:r>
          </a:p>
          <a:p>
            <a:r>
              <a:rPr lang="fr-FR" dirty="0"/>
              <a:t>Pour 		 : 11 (PEEP, SNALC, SNPDEN, SIEN-UNSA)</a:t>
            </a:r>
            <a:br>
              <a:rPr lang="fr-FR" dirty="0"/>
            </a:br>
            <a:r>
              <a:rPr lang="fr-FR" dirty="0"/>
              <a:t>Contre 		 : 48 (CFDT, SGEN, CGT, CFDT, FO, CFTC, FSU, Solidaires UNSEN-CGT) </a:t>
            </a:r>
            <a:br>
              <a:rPr lang="fr-FR" dirty="0"/>
            </a:br>
            <a:r>
              <a:rPr lang="fr-FR" dirty="0"/>
              <a:t>Abs 		 : 9 (FCPE, UNSA-éducation)</a:t>
            </a:r>
          </a:p>
          <a:p>
            <a:pPr marL="0" indent="0">
              <a:buNone/>
            </a:pPr>
            <a:r>
              <a:rPr lang="fr-FR" dirty="0"/>
              <a:t> </a:t>
            </a:r>
            <a:r>
              <a:rPr lang="fr-FR" b="1" dirty="0"/>
              <a:t>Le troisième texte est relatif aux épreuves anticipées des bacs généraux et technologiques</a:t>
            </a:r>
            <a:endParaRPr lang="fr-FR" dirty="0"/>
          </a:p>
          <a:p>
            <a:r>
              <a:rPr lang="fr-FR" dirty="0"/>
              <a:t>Pour 		 : 34 (CFDT, FCPE, SE-UNSA, SGEN, SNALC, CFTC, SNPDEN, UNSA-éducation)</a:t>
            </a:r>
            <a:br>
              <a:rPr lang="fr-FR" dirty="0"/>
            </a:br>
            <a:r>
              <a:rPr lang="fr-FR" dirty="0"/>
              <a:t>Contre 		 : 31 (CGC, CGT, FO, FAGE, FSU, Solidaires, UNEF, UNSEN-CGT) </a:t>
            </a:r>
            <a:br>
              <a:rPr lang="fr-FR" dirty="0"/>
            </a:br>
            <a:r>
              <a:rPr lang="fr-FR" dirty="0"/>
              <a:t>Abs 		 : 4 (FEP-CFDT)</a:t>
            </a:r>
            <a:br>
              <a:rPr lang="fr-FR" dirty="0"/>
            </a:br>
            <a:endParaRPr lang="fr-FR" dirty="0"/>
          </a:p>
          <a:p>
            <a:pPr marL="0" indent="0">
              <a:buNone/>
            </a:pPr>
            <a:r>
              <a:rPr lang="fr-FR" dirty="0"/>
              <a:t> </a:t>
            </a:r>
            <a:r>
              <a:rPr lang="fr-FR" b="1" dirty="0"/>
              <a:t>Le quatrième texte est relatif aux épreuves du bac général</a:t>
            </a:r>
            <a:br>
              <a:rPr lang="fr-FR" b="1" dirty="0"/>
            </a:br>
            <a:br>
              <a:rPr lang="fr-FR" dirty="0"/>
            </a:br>
            <a:r>
              <a:rPr lang="fr-FR" dirty="0"/>
              <a:t>Pour 		 : 17 ( SE-UNSA, UNSA-éducation, PEEP, SNALC, SNPDEN)</a:t>
            </a:r>
            <a:br>
              <a:rPr lang="fr-FR" dirty="0"/>
            </a:br>
            <a:r>
              <a:rPr lang="fr-FR" dirty="0"/>
              <a:t>Contre 		 : 41 (CGC, CGT, CFDT, FO, FAGE, FSU, Solidaires, UNEF, UNSEN-CGT) </a:t>
            </a:r>
            <a:br>
              <a:rPr lang="fr-FR" dirty="0"/>
            </a:br>
            <a:r>
              <a:rPr lang="fr-FR" dirty="0"/>
              <a:t>Abs 		 : 8 (FCPE)</a:t>
            </a:r>
            <a:br>
              <a:rPr lang="fr-FR" dirty="0"/>
            </a:br>
            <a:endParaRPr lang="fr-FR" dirty="0"/>
          </a:p>
        </p:txBody>
      </p:sp>
      <p:pic>
        <p:nvPicPr>
          <p:cNvPr id="4" name="Image 3">
            <a:extLst>
              <a:ext uri="{FF2B5EF4-FFF2-40B4-BE49-F238E27FC236}">
                <a16:creationId xmlns:a16="http://schemas.microsoft.com/office/drawing/2014/main" id="{D32BEAEA-F8D4-4C43-80D7-93BC14EE55F7}"/>
              </a:ext>
            </a:extLst>
          </p:cNvPr>
          <p:cNvPicPr>
            <a:picLocks noChangeAspect="1"/>
          </p:cNvPicPr>
          <p:nvPr/>
        </p:nvPicPr>
        <p:blipFill>
          <a:blip r:embed="rId2"/>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408957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8D5314-2912-2341-AB55-1AA80EC9640D}"/>
              </a:ext>
            </a:extLst>
          </p:cNvPr>
          <p:cNvSpPr>
            <a:spLocks noGrp="1"/>
          </p:cNvSpPr>
          <p:nvPr>
            <p:ph type="title"/>
          </p:nvPr>
        </p:nvSpPr>
        <p:spPr/>
        <p:txBody>
          <a:bodyPr>
            <a:normAutofit fontScale="90000"/>
          </a:bodyPr>
          <a:lstStyle/>
          <a:p>
            <a:r>
              <a:rPr lang="fr-FR" dirty="0"/>
              <a:t>Contrôle continu, évaluations locales et  épreuves finales: la confusion des genres</a:t>
            </a:r>
          </a:p>
        </p:txBody>
      </p:sp>
      <p:sp>
        <p:nvSpPr>
          <p:cNvPr id="3" name="Espace réservé du contenu 2">
            <a:extLst>
              <a:ext uri="{FF2B5EF4-FFF2-40B4-BE49-F238E27FC236}">
                <a16:creationId xmlns:a16="http://schemas.microsoft.com/office/drawing/2014/main" id="{B3F15BE1-AF65-074F-BF68-A735B5F6E232}"/>
              </a:ext>
            </a:extLst>
          </p:cNvPr>
          <p:cNvSpPr>
            <a:spLocks noGrp="1"/>
          </p:cNvSpPr>
          <p:nvPr>
            <p:ph idx="1"/>
          </p:nvPr>
        </p:nvSpPr>
        <p:spPr>
          <a:xfrm>
            <a:off x="5677786" y="3476847"/>
            <a:ext cx="3009014" cy="2649316"/>
          </a:xfrm>
        </p:spPr>
        <p:txBody>
          <a:bodyPr>
            <a:normAutofit fontScale="85000" lnSpcReduction="10000"/>
          </a:bodyPr>
          <a:lstStyle/>
          <a:p>
            <a:r>
              <a:rPr lang="fr-FR" dirty="0"/>
              <a:t>Voie techno : les maths remplacent les sciences en E3C, 14% pour le GO et 4% pour la philo</a:t>
            </a:r>
          </a:p>
          <a:p>
            <a:r>
              <a:rPr lang="fr-FR" dirty="0"/>
              <a:t>Entre 20 et 30 épreuves si on distingues épreuves pratiques, orales et écrites et on ajoute les certifications Cambridge </a:t>
            </a:r>
          </a:p>
          <a:p>
            <a:r>
              <a:rPr lang="fr-FR" dirty="0"/>
              <a:t>Confusion entre épreuves certificatives et formatives</a:t>
            </a:r>
          </a:p>
        </p:txBody>
      </p:sp>
      <p:pic>
        <p:nvPicPr>
          <p:cNvPr id="4" name="Image 3">
            <a:extLst>
              <a:ext uri="{FF2B5EF4-FFF2-40B4-BE49-F238E27FC236}">
                <a16:creationId xmlns:a16="http://schemas.microsoft.com/office/drawing/2014/main" id="{A31F964E-49F4-D140-938F-AA4B4E791AF4}"/>
              </a:ext>
            </a:extLst>
          </p:cNvPr>
          <p:cNvPicPr>
            <a:picLocks noChangeAspect="1"/>
          </p:cNvPicPr>
          <p:nvPr/>
        </p:nvPicPr>
        <p:blipFill>
          <a:blip r:embed="rId2">
            <a:lum/>
            <a:alphaModFix/>
          </a:blip>
          <a:srcRect/>
          <a:stretch>
            <a:fillRect/>
          </a:stretch>
        </p:blipFill>
        <p:spPr>
          <a:xfrm>
            <a:off x="5316278" y="233012"/>
            <a:ext cx="3370521" cy="3041816"/>
          </a:xfrm>
          <a:prstGeom prst="rect">
            <a:avLst/>
          </a:prstGeom>
          <a:noFill/>
          <a:ln>
            <a:noFill/>
          </a:ln>
        </p:spPr>
      </p:pic>
      <p:pic>
        <p:nvPicPr>
          <p:cNvPr id="5" name="Image 4">
            <a:extLst>
              <a:ext uri="{FF2B5EF4-FFF2-40B4-BE49-F238E27FC236}">
                <a16:creationId xmlns:a16="http://schemas.microsoft.com/office/drawing/2014/main" id="{39F9E44F-5604-6F4A-878C-A9BEE5B4DE7D}"/>
              </a:ext>
            </a:extLst>
          </p:cNvPr>
          <p:cNvPicPr>
            <a:picLocks noChangeAspect="1"/>
          </p:cNvPicPr>
          <p:nvPr/>
        </p:nvPicPr>
        <p:blipFill>
          <a:blip r:embed="rId3"/>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109122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Une session sur 2 ans </a:t>
            </a:r>
          </a:p>
        </p:txBody>
      </p:sp>
      <p:pic>
        <p:nvPicPr>
          <p:cNvPr id="4" name="Espace réservé du contenu 3"/>
          <p:cNvPicPr>
            <a:picLocks noGrp="1" noChangeAspect="1"/>
          </p:cNvPicPr>
          <p:nvPr>
            <p:ph idx="1"/>
          </p:nvPr>
        </p:nvPicPr>
        <p:blipFill rotWithShape="1">
          <a:blip r:embed="rId2"/>
          <a:stretch/>
        </p:blipFill>
        <p:spPr>
          <a:xfrm>
            <a:off x="4125433" y="2349924"/>
            <a:ext cx="4848446" cy="1812587"/>
          </a:xfrm>
        </p:spPr>
      </p:pic>
      <p:pic>
        <p:nvPicPr>
          <p:cNvPr id="5" name="Image 4">
            <a:extLst>
              <a:ext uri="{FF2B5EF4-FFF2-40B4-BE49-F238E27FC236}">
                <a16:creationId xmlns:a16="http://schemas.microsoft.com/office/drawing/2014/main" id="{098D33FA-6C35-2548-A039-88C937A099AF}"/>
              </a:ext>
            </a:extLst>
          </p:cNvPr>
          <p:cNvPicPr>
            <a:picLocks noChangeAspect="1"/>
          </p:cNvPicPr>
          <p:nvPr/>
        </p:nvPicPr>
        <p:blipFill>
          <a:blip r:embed="rId3"/>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12257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E3C, pas de cadrage national </a:t>
            </a:r>
          </a:p>
        </p:txBody>
      </p:sp>
      <p:sp>
        <p:nvSpPr>
          <p:cNvPr id="3" name="Espace réservé du contenu 2"/>
          <p:cNvSpPr>
            <a:spLocks noGrp="1"/>
          </p:cNvSpPr>
          <p:nvPr>
            <p:ph idx="1"/>
          </p:nvPr>
        </p:nvSpPr>
        <p:spPr>
          <a:xfrm>
            <a:off x="4415687" y="648585"/>
            <a:ext cx="3920239" cy="5890437"/>
          </a:xfrm>
        </p:spPr>
        <p:txBody>
          <a:bodyPr>
            <a:normAutofit fontScale="77500" lnSpcReduction="20000"/>
          </a:bodyPr>
          <a:lstStyle/>
          <a:p>
            <a:r>
              <a:rPr lang="fr-FR" b="1" dirty="0"/>
              <a:t>« Les </a:t>
            </a:r>
            <a:r>
              <a:rPr lang="fr-FR" b="1" dirty="0" err="1"/>
              <a:t>épreuves</a:t>
            </a:r>
            <a:r>
              <a:rPr lang="fr-FR" b="1" dirty="0"/>
              <a:t> se </a:t>
            </a:r>
            <a:r>
              <a:rPr lang="fr-FR" b="1" dirty="0" err="1"/>
              <a:t>dé́roulent</a:t>
            </a:r>
            <a:r>
              <a:rPr lang="fr-FR" b="1" dirty="0"/>
              <a:t> durant le cours normal de la </a:t>
            </a:r>
            <a:r>
              <a:rPr lang="fr-FR" b="1" dirty="0" err="1"/>
              <a:t>scolarite</a:t>
            </a:r>
            <a:r>
              <a:rPr lang="fr-FR" b="1" dirty="0"/>
              <a:t>́ et sont </a:t>
            </a:r>
            <a:r>
              <a:rPr lang="fr-FR" b="1" dirty="0" err="1"/>
              <a:t>organisées</a:t>
            </a:r>
            <a:r>
              <a:rPr lang="fr-FR" b="1" dirty="0"/>
              <a:t> par leur </a:t>
            </a:r>
            <a:r>
              <a:rPr lang="fr-FR" b="1" dirty="0" err="1"/>
              <a:t>établissement</a:t>
            </a:r>
            <a:r>
              <a:rPr lang="fr-FR" b="1" dirty="0"/>
              <a:t>. L’organisation des </a:t>
            </a:r>
            <a:r>
              <a:rPr lang="fr-FR" b="1" dirty="0" err="1"/>
              <a:t>épreuves</a:t>
            </a:r>
            <a:r>
              <a:rPr lang="fr-FR" b="1" dirty="0"/>
              <a:t> peut </a:t>
            </a:r>
            <a:r>
              <a:rPr lang="fr-FR" b="1" dirty="0" err="1"/>
              <a:t>être</a:t>
            </a:r>
            <a:r>
              <a:rPr lang="fr-FR" b="1" dirty="0"/>
              <a:t> </a:t>
            </a:r>
            <a:r>
              <a:rPr lang="fr-FR" b="1" dirty="0" err="1"/>
              <a:t>mutualisée</a:t>
            </a:r>
            <a:r>
              <a:rPr lang="fr-FR" b="1" dirty="0"/>
              <a:t> entre </a:t>
            </a:r>
            <a:r>
              <a:rPr lang="fr-FR" b="1" dirty="0" err="1"/>
              <a:t>établissements</a:t>
            </a:r>
            <a:r>
              <a:rPr lang="fr-FR" b="1" dirty="0"/>
              <a:t>. » Note ministérielle, oct. 2019</a:t>
            </a:r>
          </a:p>
          <a:p>
            <a:endParaRPr lang="fr-FR" b="1" dirty="0"/>
          </a:p>
          <a:p>
            <a:pPr lvl="0" algn="ctr"/>
            <a:r>
              <a:rPr lang="fr-FR" b="1" i="1" dirty="0"/>
              <a:t>Ce qui signifie:</a:t>
            </a:r>
          </a:p>
          <a:p>
            <a:pPr marL="571500" lvl="0" indent="-457200">
              <a:buFont typeface="+mj-lt"/>
              <a:buAutoNum type="arabicPeriod"/>
            </a:pPr>
            <a:r>
              <a:rPr lang="fr-FR" dirty="0"/>
              <a:t>Une organisation locale des épreuves, il préconisé d’étaler les épreuves tout au long de la période concernée , sur 3 mois et demi pour la première session par exemple. </a:t>
            </a:r>
          </a:p>
          <a:p>
            <a:pPr marL="571500" lvl="0" indent="-457200">
              <a:buFont typeface="+mj-lt"/>
              <a:buAutoNum type="arabicPeriod"/>
            </a:pPr>
            <a:r>
              <a:rPr lang="fr-FR" dirty="0"/>
              <a:t>Pas de salle format examen</a:t>
            </a:r>
          </a:p>
          <a:p>
            <a:pPr marL="571500" lvl="0" indent="-457200">
              <a:buFont typeface="+mj-lt"/>
              <a:buAutoNum type="arabicPeriod"/>
            </a:pPr>
            <a:r>
              <a:rPr lang="fr-FR" dirty="0"/>
              <a:t>Surveillance assurée par le professeur habituel ou tout autre personnel, pas besoin de surveillant supplémentaire</a:t>
            </a:r>
          </a:p>
          <a:p>
            <a:pPr marL="571500" lvl="0" indent="-457200">
              <a:buFont typeface="+mj-lt"/>
              <a:buAutoNum type="arabicPeriod"/>
            </a:pPr>
            <a:r>
              <a:rPr lang="fr-FR" dirty="0"/>
              <a:t>Dans ce schéma, il n’y a pas obligatoirement de banalisation des cours prévue , ni pour les élèves, ni pour les enseignants correcteurs</a:t>
            </a:r>
          </a:p>
          <a:p>
            <a:pPr marL="571500" lvl="0" indent="-457200">
              <a:buFont typeface="+mj-lt"/>
              <a:buAutoNum type="arabicPeriod"/>
            </a:pPr>
            <a:r>
              <a:rPr lang="fr-FR" dirty="0"/>
              <a:t>Possibilité de donner des sujets différents selon les classes et/ou ne pas les faire composer simultanément</a:t>
            </a:r>
          </a:p>
          <a:p>
            <a:pPr marL="114300" indent="0">
              <a:buNone/>
            </a:pPr>
            <a:r>
              <a:rPr lang="fr-FR" dirty="0"/>
              <a:t> </a:t>
            </a:r>
          </a:p>
          <a:p>
            <a:endParaRPr lang="fr-FR" b="1" i="1" dirty="0"/>
          </a:p>
          <a:p>
            <a:pPr marL="114300" indent="0">
              <a:buNone/>
            </a:pPr>
            <a:endParaRPr lang="fr-FR" i="1" dirty="0"/>
          </a:p>
          <a:p>
            <a:endParaRPr lang="fr-FR" dirty="0"/>
          </a:p>
        </p:txBody>
      </p:sp>
      <p:pic>
        <p:nvPicPr>
          <p:cNvPr id="4" name="Image 3">
            <a:extLst>
              <a:ext uri="{FF2B5EF4-FFF2-40B4-BE49-F238E27FC236}">
                <a16:creationId xmlns:a16="http://schemas.microsoft.com/office/drawing/2014/main" id="{F96D5EF8-D2A6-5E4F-A55A-636CA218A24C}"/>
              </a:ext>
            </a:extLst>
          </p:cNvPr>
          <p:cNvPicPr>
            <a:picLocks noChangeAspect="1"/>
          </p:cNvPicPr>
          <p:nvPr/>
        </p:nvPicPr>
        <p:blipFill>
          <a:blip r:embed="rId2"/>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13768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Bureaucratisation</a:t>
            </a:r>
          </a:p>
        </p:txBody>
      </p:sp>
      <p:sp>
        <p:nvSpPr>
          <p:cNvPr id="3" name="Espace réservé du contenu 2"/>
          <p:cNvSpPr>
            <a:spLocks noGrp="1"/>
          </p:cNvSpPr>
          <p:nvPr>
            <p:ph idx="1"/>
          </p:nvPr>
        </p:nvSpPr>
        <p:spPr>
          <a:xfrm>
            <a:off x="4415687" y="574159"/>
            <a:ext cx="4091410" cy="5954232"/>
          </a:xfrm>
        </p:spPr>
        <p:txBody>
          <a:bodyPr>
            <a:normAutofit/>
          </a:bodyPr>
          <a:lstStyle/>
          <a:p>
            <a:pPr lvl="0"/>
            <a:r>
              <a:rPr lang="fr-FR" dirty="0"/>
              <a:t>Dématérialisation des corrections (avec Santorin) pour assurer l’anonymisation des copies et leur éventuel brassage entre les correcteurs de l’établissement ou à l’échelle d’un bassin (archivage et répartition en lots vers les correcteurs désignés) ; notes à saisir dans Cyclades </a:t>
            </a:r>
          </a:p>
          <a:p>
            <a:pPr lvl="0"/>
            <a:r>
              <a:rPr lang="fr-FR" dirty="0"/>
              <a:t>Surveillance des correcteurs en ligne (alertes en cas de distorsion avec la moyenne académique pour un même sujet)</a:t>
            </a:r>
          </a:p>
          <a:p>
            <a:pPr lvl="0"/>
            <a:r>
              <a:rPr lang="fr-FR" dirty="0"/>
              <a:t>Commission académique d’harmonisation (composition fixée par arrêté rectoral, avec IPR et enseignants), à chaque fin de session pour « corriger un éventuel effet correcteur ou établissement »</a:t>
            </a:r>
          </a:p>
          <a:p>
            <a:pPr marL="114300" indent="0">
              <a:buNone/>
            </a:pPr>
            <a:endParaRPr lang="fr-FR" dirty="0"/>
          </a:p>
          <a:p>
            <a:endParaRPr lang="fr-FR" dirty="0"/>
          </a:p>
        </p:txBody>
      </p:sp>
      <p:pic>
        <p:nvPicPr>
          <p:cNvPr id="4" name="Image 3">
            <a:extLst>
              <a:ext uri="{FF2B5EF4-FFF2-40B4-BE49-F238E27FC236}">
                <a16:creationId xmlns:a16="http://schemas.microsoft.com/office/drawing/2014/main" id="{32F83482-D97F-5240-A93F-FE67186664F1}"/>
              </a:ext>
            </a:extLst>
          </p:cNvPr>
          <p:cNvPicPr>
            <a:picLocks noChangeAspect="1"/>
          </p:cNvPicPr>
          <p:nvPr/>
        </p:nvPicPr>
        <p:blipFill>
          <a:blip r:embed="rId2"/>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97493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Pédagogie au service  du management</a:t>
            </a:r>
            <a:br>
              <a:rPr lang="fr-FR" dirty="0"/>
            </a:b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pPr lvl="0"/>
            <a:r>
              <a:rPr lang="fr-FR" dirty="0"/>
              <a:t>L’élève a accès à sa copie corrigée car la notation est pensée «à l’appui de la progression de l’élève »</a:t>
            </a:r>
          </a:p>
          <a:p>
            <a:pPr lvl="0" algn="just"/>
            <a:r>
              <a:rPr lang="fr-FR" i="1" dirty="0"/>
              <a:t>« L’évaluation continue des élèves ne doit pas donner lieu à des périodes successives de «bachotage» : elle accompagne le lycéen dans son parcours et lui permet d’acter naturellement sa progression. Inscrites dans le cours normal de sa scolarité, les épreuves communes lui permettent de cumuler régulièrement ses acquis pour l’obtention du baccalauréat. » </a:t>
            </a:r>
            <a:r>
              <a:rPr lang="fr-FR" dirty="0"/>
              <a:t>Note ministérielle Oct. 2019</a:t>
            </a:r>
            <a:endParaRPr lang="fr-FR" i="1" dirty="0"/>
          </a:p>
          <a:p>
            <a:pPr lvl="0"/>
            <a:r>
              <a:rPr lang="fr-FR" dirty="0"/>
              <a:t>barèmes de correction mentionnés sur les sujets ou grilles d’évaluation prévues dans les définitions des épreuves mais définition locale du niveau d’exigence </a:t>
            </a:r>
          </a:p>
          <a:p>
            <a:pPr lvl="0"/>
            <a:r>
              <a:rPr lang="fr-FR" dirty="0"/>
              <a:t>Standardisation obligatoire des progressions pédagogiques </a:t>
            </a:r>
          </a:p>
          <a:p>
            <a:endParaRPr lang="fr-FR" dirty="0"/>
          </a:p>
        </p:txBody>
      </p:sp>
      <p:pic>
        <p:nvPicPr>
          <p:cNvPr id="4" name="Image 3">
            <a:extLst>
              <a:ext uri="{FF2B5EF4-FFF2-40B4-BE49-F238E27FC236}">
                <a16:creationId xmlns:a16="http://schemas.microsoft.com/office/drawing/2014/main" id="{2F4666B0-422A-164A-83D4-1C13CA4F5693}"/>
              </a:ext>
            </a:extLst>
          </p:cNvPr>
          <p:cNvPicPr>
            <a:picLocks noChangeAspect="1"/>
          </p:cNvPicPr>
          <p:nvPr/>
        </p:nvPicPr>
        <p:blipFill>
          <a:blip r:embed="rId2"/>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1181119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0CED8-5305-694B-9D82-2E5E6EE9E8FF}"/>
              </a:ext>
            </a:extLst>
          </p:cNvPr>
          <p:cNvSpPr>
            <a:spLocks noGrp="1"/>
          </p:cNvSpPr>
          <p:nvPr>
            <p:ph type="title"/>
          </p:nvPr>
        </p:nvSpPr>
        <p:spPr/>
        <p:txBody>
          <a:bodyPr/>
          <a:lstStyle/>
          <a:p>
            <a:r>
              <a:rPr lang="fr-FR" dirty="0"/>
              <a:t>La  banque nationale de sujets (BNS)</a:t>
            </a:r>
          </a:p>
        </p:txBody>
      </p:sp>
      <p:sp>
        <p:nvSpPr>
          <p:cNvPr id="3" name="Espace réservé du contenu 2">
            <a:extLst>
              <a:ext uri="{FF2B5EF4-FFF2-40B4-BE49-F238E27FC236}">
                <a16:creationId xmlns:a16="http://schemas.microsoft.com/office/drawing/2014/main" id="{6E802186-F161-0E42-88DB-2AF9EB7BC1CD}"/>
              </a:ext>
            </a:extLst>
          </p:cNvPr>
          <p:cNvSpPr>
            <a:spLocks noGrp="1"/>
          </p:cNvSpPr>
          <p:nvPr>
            <p:ph idx="1"/>
          </p:nvPr>
        </p:nvSpPr>
        <p:spPr/>
        <p:txBody>
          <a:bodyPr/>
          <a:lstStyle/>
          <a:p>
            <a:pPr lvl="0"/>
            <a:r>
              <a:rPr lang="fr-FR" dirty="0"/>
              <a:t>Banque nationale de sujets dont les sujets les plus souvent choisis seront retirés; </a:t>
            </a:r>
          </a:p>
          <a:p>
            <a:pPr lvl="0"/>
            <a:r>
              <a:rPr lang="fr-FR" dirty="0"/>
              <a:t>Sujet choisi par le Proviseur, avec l’appui de l’équipe pédagogique</a:t>
            </a:r>
          </a:p>
          <a:p>
            <a:r>
              <a:rPr lang="fr-FR" dirty="0"/>
              <a:t>Accès réservé au proviseur qui a la possibilité de l’ouvrir aux enseignants concernés </a:t>
            </a:r>
          </a:p>
        </p:txBody>
      </p:sp>
      <p:pic>
        <p:nvPicPr>
          <p:cNvPr id="4" name="Image 3">
            <a:extLst>
              <a:ext uri="{FF2B5EF4-FFF2-40B4-BE49-F238E27FC236}">
                <a16:creationId xmlns:a16="http://schemas.microsoft.com/office/drawing/2014/main" id="{CD0578E0-79F5-8341-B6DC-C8CBA310BE56}"/>
              </a:ext>
            </a:extLst>
          </p:cNvPr>
          <p:cNvPicPr>
            <a:picLocks noChangeAspect="1"/>
          </p:cNvPicPr>
          <p:nvPr/>
        </p:nvPicPr>
        <p:blipFill>
          <a:blip r:embed="rId2"/>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1499529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p>
        </p:txBody>
      </p:sp>
      <p:sp>
        <p:nvSpPr>
          <p:cNvPr id="3" name="Espace réservé du contenu 2"/>
          <p:cNvSpPr>
            <a:spLocks noGrp="1"/>
          </p:cNvSpPr>
          <p:nvPr>
            <p:ph idx="1"/>
          </p:nvPr>
        </p:nvSpPr>
        <p:spPr/>
        <p:txBody>
          <a:bodyPr/>
          <a:lstStyle/>
          <a:p>
            <a:pPr marL="0" indent="0">
              <a:buNone/>
            </a:pPr>
            <a:endParaRPr lang="fr-FR" dirty="0"/>
          </a:p>
        </p:txBody>
      </p:sp>
      <p:pic>
        <p:nvPicPr>
          <p:cNvPr id="4" name="Image 3">
            <a:extLst>
              <a:ext uri="{FF2B5EF4-FFF2-40B4-BE49-F238E27FC236}">
                <a16:creationId xmlns:a16="http://schemas.microsoft.com/office/drawing/2014/main" id="{253AA1B6-2456-014C-9BF8-273487D489CB}"/>
              </a:ext>
            </a:extLst>
          </p:cNvPr>
          <p:cNvPicPr>
            <a:picLocks noChangeAspect="1"/>
          </p:cNvPicPr>
          <p:nvPr/>
        </p:nvPicPr>
        <p:blipFill>
          <a:blip r:embed="rId2">
            <a:lum/>
            <a:alphaModFix/>
          </a:blip>
          <a:srcRect/>
          <a:stretch>
            <a:fillRect/>
          </a:stretch>
        </p:blipFill>
        <p:spPr>
          <a:xfrm>
            <a:off x="4415686" y="2148773"/>
            <a:ext cx="4034233" cy="2226333"/>
          </a:xfrm>
          <a:prstGeom prst="rect">
            <a:avLst/>
          </a:prstGeom>
          <a:noFill/>
          <a:ln>
            <a:noFill/>
          </a:ln>
        </p:spPr>
      </p:pic>
      <p:pic>
        <p:nvPicPr>
          <p:cNvPr id="5" name="Image 4">
            <a:extLst>
              <a:ext uri="{FF2B5EF4-FFF2-40B4-BE49-F238E27FC236}">
                <a16:creationId xmlns:a16="http://schemas.microsoft.com/office/drawing/2014/main" id="{AFCDE9AF-68BE-7441-8C88-164D9D11BD67}"/>
              </a:ext>
            </a:extLst>
          </p:cNvPr>
          <p:cNvPicPr>
            <a:picLocks noChangeAspect="1"/>
          </p:cNvPicPr>
          <p:nvPr/>
        </p:nvPicPr>
        <p:blipFill>
          <a:blip r:embed="rId3">
            <a:lum/>
            <a:alphaModFix/>
          </a:blip>
          <a:srcRect/>
          <a:stretch>
            <a:fillRect/>
          </a:stretch>
        </p:blipFill>
        <p:spPr>
          <a:xfrm>
            <a:off x="4415687" y="1120889"/>
            <a:ext cx="4091410" cy="1068028"/>
          </a:xfrm>
          <a:prstGeom prst="rect">
            <a:avLst/>
          </a:prstGeom>
          <a:noFill/>
          <a:ln>
            <a:noFill/>
          </a:ln>
        </p:spPr>
      </p:pic>
      <p:sp>
        <p:nvSpPr>
          <p:cNvPr id="6" name="ZoneTexte 5">
            <a:extLst>
              <a:ext uri="{FF2B5EF4-FFF2-40B4-BE49-F238E27FC236}">
                <a16:creationId xmlns:a16="http://schemas.microsoft.com/office/drawing/2014/main" id="{BC4EAE5C-5838-7B4B-950D-341D3A9885FE}"/>
              </a:ext>
            </a:extLst>
          </p:cNvPr>
          <p:cNvSpPr txBox="1"/>
          <p:nvPr/>
        </p:nvSpPr>
        <p:spPr>
          <a:xfrm>
            <a:off x="725554" y="2615609"/>
            <a:ext cx="3112047" cy="646331"/>
          </a:xfrm>
          <a:prstGeom prst="rect">
            <a:avLst/>
          </a:prstGeom>
          <a:noFill/>
        </p:spPr>
        <p:txBody>
          <a:bodyPr wrap="square" rtlCol="0">
            <a:spAutoFit/>
          </a:bodyPr>
          <a:lstStyle/>
          <a:p>
            <a:r>
              <a:rPr lang="fr-FR" dirty="0"/>
              <a:t>De la lutte contre la fraude  à la triche </a:t>
            </a:r>
            <a:r>
              <a:rPr lang="fr-FR" dirty="0" err="1"/>
              <a:t>institutionalisée</a:t>
            </a:r>
            <a:endParaRPr lang="fr-FR" dirty="0"/>
          </a:p>
        </p:txBody>
      </p:sp>
      <p:pic>
        <p:nvPicPr>
          <p:cNvPr id="7" name="Image 6">
            <a:extLst>
              <a:ext uri="{FF2B5EF4-FFF2-40B4-BE49-F238E27FC236}">
                <a16:creationId xmlns:a16="http://schemas.microsoft.com/office/drawing/2014/main" id="{9D45611E-2637-4348-99AD-E215AC8CFF41}"/>
              </a:ext>
            </a:extLst>
          </p:cNvPr>
          <p:cNvPicPr>
            <a:picLocks noChangeAspect="1"/>
          </p:cNvPicPr>
          <p:nvPr/>
        </p:nvPicPr>
        <p:blipFill>
          <a:blip r:embed="rId4"/>
          <a:stretch>
            <a:fillRect/>
          </a:stretch>
        </p:blipFill>
        <p:spPr>
          <a:xfrm>
            <a:off x="114300" y="222296"/>
            <a:ext cx="1910443" cy="1155605"/>
          </a:xfrm>
          <a:prstGeom prst="rect">
            <a:avLst/>
          </a:prstGeom>
        </p:spPr>
      </p:pic>
    </p:spTree>
    <p:extLst>
      <p:ext uri="{BB962C8B-B14F-4D97-AF65-F5344CB8AC3E}">
        <p14:creationId xmlns:p14="http://schemas.microsoft.com/office/powerpoint/2010/main" val="125672600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{8DC2AA70-9689-9F4E-B25C-E54151D410E1}tf16401369</Template>
  <TotalTime>18940</TotalTime>
  <Words>308</Words>
  <Application>Microsoft Macintosh PowerPoint</Application>
  <PresentationFormat>Affichage à l'écran (4:3)</PresentationFormat>
  <Paragraphs>60</Paragraphs>
  <Slides>14</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Microsoft YaHei</vt:lpstr>
      <vt:lpstr>Arial</vt:lpstr>
      <vt:lpstr>Calibri</vt:lpstr>
      <vt:lpstr>Calibri Light</vt:lpstr>
      <vt:lpstr>Liberation Sans</vt:lpstr>
      <vt:lpstr>Rockwell</vt:lpstr>
      <vt:lpstr>Verdana</vt:lpstr>
      <vt:lpstr>Wingdings</vt:lpstr>
      <vt:lpstr>Atlas</vt:lpstr>
      <vt:lpstr>Bac Blanquer</vt:lpstr>
      <vt:lpstr>Avis négatif du CSE</vt:lpstr>
      <vt:lpstr>Contrôle continu, évaluations locales et  épreuves finales: la confusion des genres</vt:lpstr>
      <vt:lpstr>Une session sur 2 ans </vt:lpstr>
      <vt:lpstr>E3C, pas de cadrage national </vt:lpstr>
      <vt:lpstr>Bureaucratisation</vt:lpstr>
      <vt:lpstr>Pédagogie au service  du management  </vt:lpstr>
      <vt:lpstr>La  banque nationale de sujets (BNS)</vt:lpstr>
      <vt:lpstr> </vt:lpstr>
      <vt:lpstr>Epreuves terminales: nature, durée et coefficients</vt:lpstr>
      <vt:lpstr>Epreuves finales de spécialité et Parcoursup</vt:lpstr>
      <vt:lpstr>Les mystères du   Grand oral </vt:lpstr>
      <vt:lpstr>Sections Euro et DNL</vt:lpstr>
      <vt:lpstr>Les options fantomatiques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 Blanquer</dc:title>
  <dc:creator>Claire Gueville</dc:creator>
  <cp:lastModifiedBy>Claire Guéville</cp:lastModifiedBy>
  <cp:revision>25</cp:revision>
  <cp:lastPrinted>2019-10-27T13:15:16Z</cp:lastPrinted>
  <dcterms:created xsi:type="dcterms:W3CDTF">2019-10-24T14:08:34Z</dcterms:created>
  <dcterms:modified xsi:type="dcterms:W3CDTF">2019-11-14T14:36:10Z</dcterms:modified>
</cp:coreProperties>
</file>