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88" r:id="rId4"/>
    <p:sldId id="290" r:id="rId5"/>
    <p:sldId id="289" r:id="rId6"/>
    <p:sldId id="286" r:id="rId7"/>
    <p:sldId id="273" r:id="rId8"/>
    <p:sldId id="274" r:id="rId9"/>
    <p:sldId id="276" r:id="rId10"/>
    <p:sldId id="277" r:id="rId11"/>
    <p:sldId id="278" r:id="rId12"/>
    <p:sldId id="279" r:id="rId13"/>
    <p:sldId id="280" r:id="rId14"/>
    <p:sldId id="291" r:id="rId15"/>
    <p:sldId id="281" r:id="rId16"/>
    <p:sldId id="282" r:id="rId17"/>
    <p:sldId id="283" r:id="rId18"/>
    <p:sldId id="284" r:id="rId19"/>
    <p:sldId id="292" r:id="rId20"/>
    <p:sldId id="285" r:id="rId21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 showGuides="1">
      <p:cViewPr varScale="1">
        <p:scale>
          <a:sx n="95" d="100"/>
          <a:sy n="95" d="100"/>
        </p:scale>
        <p:origin x="-7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15B7-777E-C045-978E-BA3868624E16}" type="datetimeFigureOut">
              <a:rPr lang="fr-FR" smtClean="0"/>
              <a:pPr/>
              <a:t>16/07/16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3004-6C4D-9142-810B-D3EEBBB9305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15B7-777E-C045-978E-BA3868624E16}" type="datetimeFigureOut">
              <a:rPr lang="fr-FR" smtClean="0"/>
              <a:pPr/>
              <a:t>16/07/16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3004-6C4D-9142-810B-D3EEBBB9305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15B7-777E-C045-978E-BA3868624E16}" type="datetimeFigureOut">
              <a:rPr lang="fr-FR" smtClean="0"/>
              <a:pPr/>
              <a:t>16/07/16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3004-6C4D-9142-810B-D3EEBBB9305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15B7-777E-C045-978E-BA3868624E16}" type="datetimeFigureOut">
              <a:rPr lang="fr-FR" smtClean="0"/>
              <a:pPr/>
              <a:t>16/07/16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3004-6C4D-9142-810B-D3EEBBB9305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15B7-777E-C045-978E-BA3868624E16}" type="datetimeFigureOut">
              <a:rPr lang="fr-FR" smtClean="0"/>
              <a:pPr/>
              <a:t>16/07/16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3004-6C4D-9142-810B-D3EEBBB9305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15B7-777E-C045-978E-BA3868624E16}" type="datetimeFigureOut">
              <a:rPr lang="fr-FR" smtClean="0"/>
              <a:pPr/>
              <a:t>16/07/16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3004-6C4D-9142-810B-D3EEBBB9305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15B7-777E-C045-978E-BA3868624E16}" type="datetimeFigureOut">
              <a:rPr lang="fr-FR" smtClean="0"/>
              <a:pPr/>
              <a:t>16/07/16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3004-6C4D-9142-810B-D3EEBBB9305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15B7-777E-C045-978E-BA3868624E16}" type="datetimeFigureOut">
              <a:rPr lang="fr-FR" smtClean="0"/>
              <a:pPr/>
              <a:t>16/07/16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3004-6C4D-9142-810B-D3EEBBB9305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15B7-777E-C045-978E-BA3868624E16}" type="datetimeFigureOut">
              <a:rPr lang="fr-FR" smtClean="0"/>
              <a:pPr/>
              <a:t>16/07/16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3004-6C4D-9142-810B-D3EEBBB9305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15B7-777E-C045-978E-BA3868624E16}" type="datetimeFigureOut">
              <a:rPr lang="fr-FR" smtClean="0"/>
              <a:pPr/>
              <a:t>16/07/16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3004-6C4D-9142-810B-D3EEBBB9305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15B7-777E-C045-978E-BA3868624E16}" type="datetimeFigureOut">
              <a:rPr lang="fr-FR" smtClean="0"/>
              <a:pPr/>
              <a:t>16/07/16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3004-6C4D-9142-810B-D3EEBBB9305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C15B7-777E-C045-978E-BA3868624E16}" type="datetimeFigureOut">
              <a:rPr lang="fr-FR" smtClean="0"/>
              <a:pPr/>
              <a:t>16/07/16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03004-6C4D-9142-810B-D3EEBBB9305B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ache.media.education.gouv.fr/file/DP_Evaluation/28/0/DP-Evaluation-des-eleves-du-CP-a-la-troisieme-Livret-scolaire_477280.pdf" TargetMode="External"/><Relationship Id="rId3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nes.edu/Le-PEAC-parcours-d-education-artistique-et-culturelle.html" TargetMode="External"/><Relationship Id="rId4" Type="http://schemas.openxmlformats.org/officeDocument/2006/relationships/hyperlink" Target="http://www.onisep.fr/content/download/829590/15622726/file/Pr%C3%A9sentationG%C3%A9n%C3%A9raleFolios_26012016.pdf" TargetMode="Externa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duscol.education.fr/cid74945/le-parcours-d-education-artistique-et-culturelle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nes.edu/D-enseignement-pedagogique-ecole-college-ou-de-cycle-Que-faire-de-ces-conseils.html" TargetMode="External"/><Relationship Id="rId3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snes.edu/EPI-28259.html" TargetMode="External"/><Relationship Id="rId3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nes.edu/Mandats-du-SNES-actualises-congres-2016.html" TargetMode="External"/><Relationship Id="rId4" Type="http://schemas.openxmlformats.org/officeDocument/2006/relationships/hyperlink" Target="https://www.snes.edu/EPI-28259.html" TargetMode="Externa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snes.edu/Les-difficultes-de-l-interdisciplinarite-par-E-Bautier.htm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duscol.education.fr/pid34185/cycle-4.html" TargetMode="Externa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duscol.education.fr/pid34150/cycle-3.htm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snes.edu/Les-dispositifs-artistiques-dans-le-second-degre.html" TargetMode="Externa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nes.edu/Mandats-du-SNES-actualises-congres-2016.html" TargetMode="External"/><Relationship Id="rId4" Type="http://schemas.openxmlformats.org/officeDocument/2006/relationships/hyperlink" Target="mailto:ens-arts@snes.edu" TargetMode="External"/><Relationship Id="rId5" Type="http://schemas.openxmlformats.org/officeDocument/2006/relationships/hyperlink" Target="mailto:ens.artistiques@snes.edu" TargetMode="Externa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nes.edu/IMG/pdf/programmes_resistance_pedagogique-090616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nes.edu/VRAI-FAUX-RESIST-COLLEGE2016.html" TargetMode="Externa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snes.edu/Action-et-resistance-pedagogique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ducation.gouv.fr/cid89292/-college-2016-l-organisation-des-enseignements-au-college-au-bulletin-officiel.html%23Les_volumes_horaires_des_enseignements_obligatoires_dispenses_au_college_des_2016" TargetMode="External"/><Relationship Id="rId3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duscol.education.fr/fileadmin/user_upload/arts/histoire_des_arts/Histoire_des_arts_cycle_4_B.O._26.11.15.pdf" TargetMode="External"/><Relationship Id="rId4" Type="http://schemas.openxmlformats.org/officeDocument/2006/relationships/hyperlink" Target="http://www.snes.edu/IMG/pdf/histoire_des_arts_programmes_2016.pdf" TargetMode="External"/><Relationship Id="rId5" Type="http://schemas.openxmlformats.org/officeDocument/2006/relationships/hyperlink" Target="http://cache.media.education.gouv.fr/file/32/09/0/encart_33090.pdf" TargetMode="Externa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duscol.education.fr/fileadmin/user_upload/arts/histoire_des_arts/Histoire_des_arts_cycle_3_B.O._26.11.15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tion.gouv.fr/pid285/bulletin_officiel.html?cid_bo=100848" TargetMode="Externa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snes.edu/IMG/pdf/hda_bilan_programmes_propositions_2014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ENSEIGNEMENTS ARTISTIQUES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Journée de réflexion disciplinaire </a:t>
            </a:r>
          </a:p>
          <a:p>
            <a:r>
              <a:rPr lang="fr-FR" smtClean="0"/>
              <a:t>17 </a:t>
            </a:r>
            <a:r>
              <a:rPr lang="fr-FR" dirty="0" smtClean="0"/>
              <a:t>JUIN 2016</a:t>
            </a:r>
            <a:endParaRPr lang="fr-FR" dirty="0"/>
          </a:p>
        </p:txBody>
      </p:sp>
      <p:pic>
        <p:nvPicPr>
          <p:cNvPr id="4" name="Image 3" descr="Logo SNES couleu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350" y="704850"/>
            <a:ext cx="2540000" cy="1612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" y="274638"/>
            <a:ext cx="8970211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</a:t>
            </a:r>
            <a:r>
              <a:rPr lang="fr-FR" sz="4000" b="1" dirty="0" smtClean="0"/>
              <a:t>EVALUATION DES ENSEIGNEMENTS ARTISTIQUES AU DNB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Fin du contrôle continu</a:t>
            </a:r>
          </a:p>
          <a:p>
            <a:r>
              <a:rPr lang="fr-FR" dirty="0" smtClean="0">
                <a:hlinkClick r:id="rId2"/>
              </a:rPr>
              <a:t>Nouveau livret scolaire </a:t>
            </a:r>
            <a:r>
              <a:rPr lang="fr-FR" dirty="0" smtClean="0"/>
              <a:t>qui inclut les compétences du socle</a:t>
            </a:r>
          </a:p>
          <a:p>
            <a:r>
              <a:rPr lang="fr-FR" dirty="0" smtClean="0"/>
              <a:t>Application LSUN (livret scolaire unique numérique)</a:t>
            </a:r>
          </a:p>
          <a:p>
            <a:r>
              <a:rPr lang="fr-FR" dirty="0" smtClean="0"/>
              <a:t>Evaluation appréciations disciplinaires + EPI, AP, PEAC. Ingérable pour les profs d’enseignements artistiques. </a:t>
            </a:r>
          </a:p>
          <a:p>
            <a:r>
              <a:rPr lang="fr-FR" dirty="0" smtClean="0"/>
              <a:t>Evaluation des domaines du socle au dernier conseil de classe de 3</a:t>
            </a:r>
            <a:r>
              <a:rPr lang="fr-FR" baseline="30000" dirty="0" smtClean="0"/>
              <a:t>ème</a:t>
            </a:r>
            <a:endParaRPr lang="fr-FR" dirty="0" smtClean="0"/>
          </a:p>
          <a:p>
            <a:r>
              <a:rPr lang="fr-FR" dirty="0" smtClean="0"/>
              <a:t>Plusieurs disciplines concernées par chaque domaine. Ingérable</a:t>
            </a:r>
          </a:p>
          <a:p>
            <a:endParaRPr lang="fr-FR" dirty="0" smtClean="0"/>
          </a:p>
        </p:txBody>
      </p:sp>
      <p:pic>
        <p:nvPicPr>
          <p:cNvPr id="5" name="Image 4" descr="Logo SNES couleu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695" y="274638"/>
            <a:ext cx="935789" cy="634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" y="274638"/>
            <a:ext cx="8970211" cy="1143000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/>
              <a:t>     LE PARCOURS</a:t>
            </a:r>
            <a:br>
              <a:rPr lang="fr-FR" sz="4000" b="1" dirty="0" smtClean="0"/>
            </a:br>
            <a:r>
              <a:rPr lang="fr-FR" sz="4000" b="1" dirty="0" smtClean="0"/>
              <a:t>D’EDUCATION ARTISTQUE ET CULTURELLE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hlinkClick r:id="rId2"/>
              </a:rPr>
              <a:t>PEAC </a:t>
            </a:r>
            <a:r>
              <a:rPr lang="fr-FR" dirty="0" smtClean="0"/>
              <a:t>: </a:t>
            </a:r>
            <a:r>
              <a:rPr lang="fr-FR" dirty="0"/>
              <a:t>a</a:t>
            </a:r>
            <a:r>
              <a:rPr lang="fr-FR" dirty="0" smtClean="0"/>
              <a:t>ncré dans les enseignements</a:t>
            </a:r>
          </a:p>
          <a:p>
            <a:r>
              <a:rPr lang="fr-FR" dirty="0" smtClean="0"/>
              <a:t>Référentiel : donne  la philosophie du parcours ; pas prescriptif, « horizon à viser », « points de repères souples » </a:t>
            </a:r>
          </a:p>
          <a:p>
            <a:r>
              <a:rPr lang="fr-FR" dirty="0" smtClean="0"/>
              <a:t>Sa construction permet de mettre en lien les enseignements les actions éducatives, les projets </a:t>
            </a:r>
            <a:r>
              <a:rPr lang="fr-FR" dirty="0" err="1" smtClean="0"/>
              <a:t>etc</a:t>
            </a:r>
            <a:r>
              <a:rPr lang="fr-FR" dirty="0" smtClean="0"/>
              <a:t>….</a:t>
            </a:r>
            <a:r>
              <a:rPr lang="fr-FR" dirty="0" smtClean="0">
                <a:hlinkClick r:id="rId3"/>
              </a:rPr>
              <a:t>Voir analyse SNES-FSU </a:t>
            </a:r>
            <a:endParaRPr lang="fr-FR" dirty="0" smtClean="0"/>
          </a:p>
          <a:p>
            <a:r>
              <a:rPr lang="fr-FR" dirty="0" smtClean="0">
                <a:hlinkClick r:id="rId4"/>
              </a:rPr>
              <a:t>FOLIOS</a:t>
            </a:r>
            <a:r>
              <a:rPr lang="fr-FR" dirty="0" smtClean="0"/>
              <a:t> : application NON obligatoire</a:t>
            </a:r>
          </a:p>
          <a:p>
            <a:pPr>
              <a:buNone/>
            </a:pPr>
            <a:endParaRPr lang="fr-FR" dirty="0" smtClean="0"/>
          </a:p>
        </p:txBody>
      </p:sp>
      <p:pic>
        <p:nvPicPr>
          <p:cNvPr id="5" name="Image 4" descr="Logo SNES couleur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695" y="274638"/>
            <a:ext cx="935789" cy="634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" y="274638"/>
            <a:ext cx="8970211" cy="1143000"/>
          </a:xfrm>
        </p:spPr>
        <p:txBody>
          <a:bodyPr>
            <a:noAutofit/>
          </a:bodyPr>
          <a:lstStyle/>
          <a:p>
            <a:r>
              <a:rPr lang="fr-FR" sz="3600" b="1" dirty="0" smtClean="0"/>
              <a:t>NOUVEAUX CYCLES </a:t>
            </a:r>
            <a:br>
              <a:rPr lang="fr-FR" sz="3600" b="1" dirty="0" smtClean="0"/>
            </a:br>
            <a:r>
              <a:rPr lang="fr-FR" sz="3600" b="1" dirty="0" smtClean="0"/>
              <a:t>NOUVELLES PROBLEMATIQUES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Cycle 3  : articulation avec le premier degré</a:t>
            </a:r>
          </a:p>
          <a:p>
            <a:r>
              <a:rPr lang="fr-FR" dirty="0" smtClean="0"/>
              <a:t>Rôle du conseil école collège </a:t>
            </a:r>
          </a:p>
          <a:p>
            <a:r>
              <a:rPr lang="fr-FR" dirty="0" smtClean="0"/>
              <a:t>Formation des PE différente de la nôtre</a:t>
            </a:r>
          </a:p>
          <a:p>
            <a:r>
              <a:rPr lang="fr-FR" dirty="0" smtClean="0"/>
              <a:t>Quid des formations communes ? </a:t>
            </a:r>
          </a:p>
          <a:p>
            <a:r>
              <a:rPr lang="fr-FR" dirty="0" smtClean="0"/>
              <a:t>Conseil de cycle 3, conseil pédagogique </a:t>
            </a:r>
          </a:p>
          <a:p>
            <a:r>
              <a:rPr lang="fr-FR" dirty="0" smtClean="0">
                <a:hlinkClick r:id="rId2"/>
              </a:rPr>
              <a:t>De nombreux conseils, comment s’y retrouver ? Comment faire sur le terrain ? </a:t>
            </a:r>
            <a:endParaRPr lang="fr-FR" dirty="0" smtClean="0"/>
          </a:p>
          <a:p>
            <a:endParaRPr lang="fr-FR" dirty="0" smtClean="0"/>
          </a:p>
        </p:txBody>
      </p:sp>
      <p:pic>
        <p:nvPicPr>
          <p:cNvPr id="5" name="Image 4" descr="Logo SNES couleu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695" y="274638"/>
            <a:ext cx="935789" cy="634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" y="274638"/>
            <a:ext cx="8970211" cy="1143000"/>
          </a:xfrm>
        </p:spPr>
        <p:txBody>
          <a:bodyPr>
            <a:noAutofit/>
          </a:bodyPr>
          <a:lstStyle/>
          <a:p>
            <a:r>
              <a:rPr lang="fr-FR" sz="3600" b="1" dirty="0" smtClean="0"/>
              <a:t>ENSEIGNEMENTS PRATIQUES</a:t>
            </a:r>
            <a:br>
              <a:rPr lang="fr-FR" sz="3600" b="1" dirty="0" smtClean="0"/>
            </a:br>
            <a:r>
              <a:rPr lang="fr-FR" sz="3600" b="1" dirty="0" smtClean="0"/>
              <a:t>INTERDISCIPLINAIRES</a:t>
            </a:r>
            <a:br>
              <a:rPr lang="fr-FR" sz="3600" b="1" dirty="0" smtClean="0"/>
            </a:br>
            <a:r>
              <a:rPr lang="fr-FR" sz="3600" b="1" dirty="0" smtClean="0"/>
              <a:t>ET ENSEIGNEMENTS ARTISTIQUES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4946"/>
            <a:ext cx="8229600" cy="4652211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>
                <a:hlinkClick r:id="rId2"/>
              </a:rPr>
              <a:t>Analyse du SNES-FSU</a:t>
            </a:r>
            <a:endParaRPr lang="fr-FR" dirty="0" smtClean="0"/>
          </a:p>
          <a:p>
            <a:r>
              <a:rPr lang="fr-FR" dirty="0" smtClean="0"/>
              <a:t>8 thématiques imposées ; 6 obligatoires pour les élèves sur le cycle 4</a:t>
            </a:r>
          </a:p>
          <a:p>
            <a:r>
              <a:rPr lang="fr-FR" dirty="0" smtClean="0"/>
              <a:t>Organisation locale y compris dans le nombre de semaines et le nombre d’EPI proposé </a:t>
            </a:r>
          </a:p>
          <a:p>
            <a:r>
              <a:rPr lang="fr-FR" dirty="0" smtClean="0"/>
              <a:t>Ancrés dans les programmes</a:t>
            </a:r>
          </a:p>
          <a:p>
            <a:r>
              <a:rPr lang="fr-FR" dirty="0" smtClean="0"/>
              <a:t>Pas d’horaire supplémentaire dédié</a:t>
            </a:r>
          </a:p>
          <a:p>
            <a:r>
              <a:rPr lang="fr-FR" dirty="0" smtClean="0"/>
              <a:t>Intégré aux horaires hebdo </a:t>
            </a:r>
          </a:p>
          <a:p>
            <a:r>
              <a:rPr lang="fr-FR" dirty="0" smtClean="0"/>
              <a:t>2h 45 par classe (</a:t>
            </a:r>
            <a:r>
              <a:rPr lang="fr-FR" dirty="0" err="1" smtClean="0"/>
              <a:t>co-interventions</a:t>
            </a:r>
            <a:r>
              <a:rPr lang="fr-FR" dirty="0" smtClean="0"/>
              <a:t> possibles mais non obligatoires, pas de mise en barrette imposées ). Attention à l’instrumentalisation : ne pas perdre de vue les enjeux disciplinaires. Ni un atelier, ni projet pour fête de fin d’année. </a:t>
            </a:r>
          </a:p>
          <a:p>
            <a:endParaRPr lang="fr-FR" dirty="0" smtClean="0"/>
          </a:p>
        </p:txBody>
      </p:sp>
      <p:pic>
        <p:nvPicPr>
          <p:cNvPr id="5" name="Image 4" descr="Logo SNES couleu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695" y="274638"/>
            <a:ext cx="935789" cy="634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" y="274638"/>
            <a:ext cx="8970211" cy="1143000"/>
          </a:xfrm>
        </p:spPr>
        <p:txBody>
          <a:bodyPr>
            <a:noAutofit/>
          </a:bodyPr>
          <a:lstStyle/>
          <a:p>
            <a:r>
              <a:rPr lang="fr-FR" sz="3600" b="1" dirty="0" smtClean="0"/>
              <a:t>ENSEIGNEMENTS PRATIQUES</a:t>
            </a:r>
            <a:br>
              <a:rPr lang="fr-FR" sz="3600" b="1" dirty="0" smtClean="0"/>
            </a:br>
            <a:r>
              <a:rPr lang="fr-FR" sz="3600" b="1" dirty="0" smtClean="0"/>
              <a:t>INTERDISCIPLINAIRES</a:t>
            </a:r>
            <a:br>
              <a:rPr lang="fr-FR" sz="3600" b="1" dirty="0" smtClean="0"/>
            </a:br>
            <a:r>
              <a:rPr lang="fr-FR" sz="3600" b="1" dirty="0" smtClean="0"/>
              <a:t>ET ENSEIGNEMENTS ARTISTIQUES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4946"/>
            <a:ext cx="8229600" cy="4652211"/>
          </a:xfrm>
        </p:spPr>
        <p:txBody>
          <a:bodyPr>
            <a:normAutofit fontScale="70000" lnSpcReduction="20000"/>
          </a:bodyPr>
          <a:lstStyle/>
          <a:p>
            <a:r>
              <a:rPr lang="fr-FR" dirty="0" smtClean="0">
                <a:hlinkClick r:id="rId2"/>
              </a:rPr>
              <a:t>Les difficultés de l’interdisciplinarité par E. Bautier</a:t>
            </a:r>
            <a:r>
              <a:rPr lang="fr-FR" dirty="0" smtClean="0"/>
              <a:t> </a:t>
            </a:r>
          </a:p>
          <a:p>
            <a:r>
              <a:rPr lang="fr-FR" dirty="0" smtClean="0">
                <a:hlinkClick r:id="rId3"/>
              </a:rPr>
              <a:t>Les mandats du SNES sur l’interdisciplinarité</a:t>
            </a:r>
            <a:endParaRPr lang="fr-FR" dirty="0" smtClean="0"/>
          </a:p>
          <a:p>
            <a:r>
              <a:rPr lang="fr-FR" dirty="0" smtClean="0"/>
              <a:t>EPI : 8 thématiques imposées ; 6 obligatoires pour les élèves sur le cycle 4</a:t>
            </a:r>
          </a:p>
          <a:p>
            <a:r>
              <a:rPr lang="fr-FR" dirty="0" smtClean="0">
                <a:hlinkClick r:id="rId4"/>
              </a:rPr>
              <a:t>Analyse du SNES-FSU</a:t>
            </a:r>
            <a:r>
              <a:rPr lang="fr-FR" dirty="0" smtClean="0"/>
              <a:t> </a:t>
            </a:r>
          </a:p>
          <a:p>
            <a:r>
              <a:rPr lang="fr-FR" dirty="0" smtClean="0"/>
              <a:t>Organisation locale y compris dans le nombre de semaines et le nombre d’EPI proposé </a:t>
            </a:r>
          </a:p>
          <a:p>
            <a:r>
              <a:rPr lang="fr-FR" dirty="0" smtClean="0"/>
              <a:t>Ancrés dans les programmes</a:t>
            </a:r>
          </a:p>
          <a:p>
            <a:r>
              <a:rPr lang="fr-FR" dirty="0" smtClean="0"/>
              <a:t>Pas d’horaire supplémentaire dédié</a:t>
            </a:r>
          </a:p>
          <a:p>
            <a:r>
              <a:rPr lang="fr-FR" dirty="0" smtClean="0"/>
              <a:t>Intégré aux horaires hebdo </a:t>
            </a:r>
          </a:p>
          <a:p>
            <a:r>
              <a:rPr lang="fr-FR" dirty="0" smtClean="0"/>
              <a:t>2h 45 par classe (</a:t>
            </a:r>
            <a:r>
              <a:rPr lang="fr-FR" dirty="0" err="1" smtClean="0"/>
              <a:t>co-interventions</a:t>
            </a:r>
            <a:r>
              <a:rPr lang="fr-FR" dirty="0" smtClean="0"/>
              <a:t> possibles mais non obligatoires, pas de mise en barrette imposées ). Attention à l’instrumentalisation : ne pas perdre de vue les enjeux disciplinaires. Ni un atelier, ni projet pour fête de fin d’année. </a:t>
            </a:r>
          </a:p>
          <a:p>
            <a:endParaRPr lang="fr-FR" dirty="0" smtClean="0"/>
          </a:p>
        </p:txBody>
      </p:sp>
      <p:pic>
        <p:nvPicPr>
          <p:cNvPr id="5" name="Image 4" descr="Logo SNES couleur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695" y="274638"/>
            <a:ext cx="935789" cy="634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" y="274638"/>
            <a:ext cx="8970211" cy="1143000"/>
          </a:xfrm>
        </p:spPr>
        <p:txBody>
          <a:bodyPr>
            <a:noAutofit/>
          </a:bodyPr>
          <a:lstStyle/>
          <a:p>
            <a:r>
              <a:rPr lang="fr-FR" sz="3200" b="1" dirty="0" smtClean="0"/>
              <a:t>ACCOMPAGNEMENT PERSONNALISE </a:t>
            </a:r>
            <a:br>
              <a:rPr lang="fr-FR" sz="3200" b="1" dirty="0" smtClean="0"/>
            </a:br>
            <a:r>
              <a:rPr lang="fr-FR" sz="3200" b="1" dirty="0" smtClean="0"/>
              <a:t>ET ENSEIGNEMENTS ARTISTIQUES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AP : dans la discipline</a:t>
            </a:r>
          </a:p>
          <a:p>
            <a:r>
              <a:rPr lang="fr-FR" dirty="0" smtClean="0"/>
              <a:t>N’est pas français ou maths</a:t>
            </a:r>
          </a:p>
          <a:p>
            <a:r>
              <a:rPr lang="fr-FR" dirty="0" smtClean="0"/>
              <a:t>Les h d’AP ne sont pas des h à retrancher des disciplines pour faire des maths ou du français</a:t>
            </a:r>
          </a:p>
          <a:p>
            <a:r>
              <a:rPr lang="fr-FR" dirty="0" smtClean="0"/>
              <a:t>AP repose sur les programmes disciplinaires</a:t>
            </a:r>
          </a:p>
          <a:p>
            <a:endParaRPr lang="fr-FR" dirty="0" smtClean="0"/>
          </a:p>
        </p:txBody>
      </p:sp>
      <p:pic>
        <p:nvPicPr>
          <p:cNvPr id="5" name="Image 4" descr="Logo SNES couleu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695" y="274638"/>
            <a:ext cx="935789" cy="634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" y="274638"/>
            <a:ext cx="8970211" cy="1143000"/>
          </a:xfrm>
        </p:spPr>
        <p:txBody>
          <a:bodyPr>
            <a:noAutofit/>
          </a:bodyPr>
          <a:lstStyle/>
          <a:p>
            <a:r>
              <a:rPr lang="fr-FR" sz="3600" b="1" dirty="0" smtClean="0"/>
              <a:t>PROGRAMMES ET RESSOURCES D’ACCOMPAGNEMENT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Seuls les programmes ont une valeur prescriptive</a:t>
            </a:r>
          </a:p>
          <a:p>
            <a:r>
              <a:rPr lang="fr-FR" dirty="0" smtClean="0"/>
              <a:t>Ressources d’accompagnement </a:t>
            </a:r>
            <a:r>
              <a:rPr lang="fr-FR" dirty="0" smtClean="0">
                <a:hlinkClick r:id="rId2"/>
              </a:rPr>
              <a:t>cycle 3 </a:t>
            </a:r>
            <a:r>
              <a:rPr lang="fr-FR" dirty="0" smtClean="0"/>
              <a:t>;  </a:t>
            </a:r>
            <a:r>
              <a:rPr lang="fr-FR" dirty="0" smtClean="0">
                <a:hlinkClick r:id="rId3"/>
              </a:rPr>
              <a:t>cycle 4 </a:t>
            </a:r>
            <a:r>
              <a:rPr lang="fr-FR" dirty="0" smtClean="0"/>
              <a:t>= aide à la mise en œuvre ; pas prescriptifs </a:t>
            </a:r>
          </a:p>
          <a:p>
            <a:r>
              <a:rPr lang="fr-FR" dirty="0" smtClean="0"/>
              <a:t>Attention : IPR n’ont pas à exiger des modalités de mise en œuvre présentées uniquement dans les docs d’accompagnement</a:t>
            </a:r>
          </a:p>
          <a:p>
            <a:endParaRPr lang="fr-FR" dirty="0" smtClean="0"/>
          </a:p>
        </p:txBody>
      </p:sp>
      <p:pic>
        <p:nvPicPr>
          <p:cNvPr id="5" name="Image 4" descr="Logo SNES couleu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695" y="274638"/>
            <a:ext cx="935789" cy="634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" y="274638"/>
            <a:ext cx="8970211" cy="1143000"/>
          </a:xfrm>
        </p:spPr>
        <p:txBody>
          <a:bodyPr>
            <a:noAutofit/>
          </a:bodyPr>
          <a:lstStyle/>
          <a:p>
            <a:r>
              <a:rPr lang="fr-FR" sz="3600" b="1" dirty="0" smtClean="0"/>
              <a:t>LES PROGRAMMES DE CYCLE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Pas nouveau en éducation musicale </a:t>
            </a:r>
          </a:p>
          <a:p>
            <a:r>
              <a:rPr lang="fr-FR" dirty="0" smtClean="0"/>
              <a:t>Nouveau en arts plastiques</a:t>
            </a:r>
          </a:p>
          <a:p>
            <a:r>
              <a:rPr lang="fr-FR" dirty="0" smtClean="0"/>
              <a:t>Mettre en place les 4 niveaux en même temps</a:t>
            </a:r>
          </a:p>
          <a:p>
            <a:r>
              <a:rPr lang="fr-FR" dirty="0" smtClean="0"/>
              <a:t>Soulève des questions, problème de mise en œuvre : </a:t>
            </a:r>
          </a:p>
          <a:p>
            <a:r>
              <a:rPr lang="fr-FR" dirty="0" smtClean="0"/>
              <a:t>Inégalité de formation sur le territoire, quelle culture commune ? </a:t>
            </a:r>
          </a:p>
          <a:p>
            <a:r>
              <a:rPr lang="fr-FR" dirty="0" smtClean="0"/>
              <a:t>Pb des élèves qui vont changer d’établissement encours de cycle</a:t>
            </a:r>
          </a:p>
          <a:p>
            <a:r>
              <a:rPr lang="fr-FR" dirty="0" smtClean="0"/>
              <a:t>Collègues TZR, contractuels, sur poste partagé </a:t>
            </a:r>
            <a:r>
              <a:rPr lang="fr-FR" dirty="0" err="1" smtClean="0"/>
              <a:t>etc</a:t>
            </a:r>
            <a:r>
              <a:rPr lang="fr-FR" dirty="0" smtClean="0"/>
              <a:t>…. </a:t>
            </a:r>
          </a:p>
          <a:p>
            <a:endParaRPr lang="fr-FR" dirty="0" smtClean="0"/>
          </a:p>
        </p:txBody>
      </p:sp>
      <p:pic>
        <p:nvPicPr>
          <p:cNvPr id="5" name="Image 4" descr="Logo SNES couleu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695" y="274638"/>
            <a:ext cx="935789" cy="634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" y="274638"/>
            <a:ext cx="8970211" cy="1143000"/>
          </a:xfrm>
        </p:spPr>
        <p:txBody>
          <a:bodyPr>
            <a:noAutofit/>
          </a:bodyPr>
          <a:lstStyle/>
          <a:p>
            <a:r>
              <a:rPr lang="fr-FR" sz="3600" b="1" dirty="0" smtClean="0"/>
              <a:t>CULTURE COMMUNE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Quels enjeux de formation pour tous les élèves ?  </a:t>
            </a:r>
          </a:p>
          <a:p>
            <a:r>
              <a:rPr lang="fr-FR" dirty="0" smtClean="0"/>
              <a:t>Mandats SNES-FSU de repères annuels</a:t>
            </a:r>
          </a:p>
          <a:p>
            <a:r>
              <a:rPr lang="fr-FR" dirty="0" smtClean="0"/>
              <a:t>Problématiques incontournables ? </a:t>
            </a:r>
          </a:p>
          <a:p>
            <a:r>
              <a:rPr lang="fr-FR" dirty="0" smtClean="0"/>
              <a:t>Notions incontournables ? </a:t>
            </a:r>
          </a:p>
          <a:p>
            <a:r>
              <a:rPr lang="fr-FR" dirty="0" smtClean="0"/>
              <a:t>Ex : Les métissages</a:t>
            </a:r>
          </a:p>
          <a:p>
            <a:r>
              <a:rPr lang="fr-FR" dirty="0" smtClean="0"/>
              <a:t>Ex : L’évolution des représentations au fil des siècles </a:t>
            </a:r>
          </a:p>
          <a:p>
            <a:pPr>
              <a:buNone/>
            </a:pPr>
            <a:endParaRPr lang="fr-FR" dirty="0" smtClean="0"/>
          </a:p>
        </p:txBody>
      </p:sp>
      <p:pic>
        <p:nvPicPr>
          <p:cNvPr id="5" name="Image 4" descr="Logo SNES couleu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695" y="274638"/>
            <a:ext cx="935789" cy="634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" y="274638"/>
            <a:ext cx="8970211" cy="1143000"/>
          </a:xfrm>
        </p:spPr>
        <p:txBody>
          <a:bodyPr>
            <a:noAutofit/>
          </a:bodyPr>
          <a:lstStyle/>
          <a:p>
            <a:r>
              <a:rPr lang="fr-FR" sz="3600" b="1" dirty="0" smtClean="0"/>
              <a:t>CHORALES, DISPOSITIFS ARTISTIQUES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Voir </a:t>
            </a:r>
            <a:r>
              <a:rPr lang="fr-FR" dirty="0" smtClean="0">
                <a:hlinkClick r:id="rId2"/>
              </a:rPr>
              <a:t>article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Concernant la chorale, texte voté fin juin 2016 lors de la CA nationale du SNES-FSU  : </a:t>
            </a:r>
          </a:p>
          <a:p>
            <a:pPr>
              <a:buNone/>
            </a:pPr>
            <a:r>
              <a:rPr lang="fr-FR" dirty="0" smtClean="0"/>
              <a:t>	« En collège comme en lycée, le SNES-FSU propose une forme de résistance : appeler tous les professeurs d’éducation musicale qui auraient une seule heure prévue dans leur service d’enseignement à la rentrée et aucune IMP, à n’organiser aucun concert l’an prochain » </a:t>
            </a:r>
          </a:p>
          <a:p>
            <a:pPr>
              <a:buNone/>
            </a:pPr>
            <a:endParaRPr lang="fr-FR" dirty="0" smtClean="0"/>
          </a:p>
        </p:txBody>
      </p:sp>
      <p:pic>
        <p:nvPicPr>
          <p:cNvPr id="5" name="Image 4" descr="Logo SNES couleu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695" y="274638"/>
            <a:ext cx="935789" cy="634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dirty="0" smtClean="0"/>
              <a:t>CONTEXTE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800" dirty="0" smtClean="0"/>
              <a:t>Action contre la réforme du collège </a:t>
            </a:r>
          </a:p>
          <a:p>
            <a:r>
              <a:rPr lang="fr-FR" sz="2800" dirty="0" smtClean="0"/>
              <a:t>Action contre la Loi travail</a:t>
            </a:r>
          </a:p>
          <a:p>
            <a:r>
              <a:rPr lang="fr-FR" sz="2800" dirty="0" smtClean="0"/>
              <a:t>Gouvernement entend passer </a:t>
            </a:r>
            <a:r>
              <a:rPr lang="fr-FR" sz="2800" smtClean="0"/>
              <a:t>en </a:t>
            </a:r>
            <a:r>
              <a:rPr lang="fr-FR" sz="2800" smtClean="0"/>
              <a:t>force </a:t>
            </a:r>
            <a:endParaRPr lang="fr-FR" sz="2800" dirty="0" smtClean="0"/>
          </a:p>
          <a:p>
            <a:r>
              <a:rPr lang="fr-FR" sz="2800" dirty="0" smtClean="0"/>
              <a:t>Réforme « college2016 » : changement de paradigme dans conception du second degré et de nos métiers </a:t>
            </a:r>
          </a:p>
          <a:p>
            <a:r>
              <a:rPr lang="fr-FR" sz="2800" dirty="0" smtClean="0"/>
              <a:t>N’aidera pas les élèves en difficulté</a:t>
            </a:r>
          </a:p>
          <a:p>
            <a:r>
              <a:rPr lang="fr-FR" sz="2800" dirty="0" smtClean="0"/>
              <a:t>Fragilise les disciplines</a:t>
            </a:r>
          </a:p>
          <a:p>
            <a:r>
              <a:rPr lang="fr-FR" sz="2800" dirty="0" smtClean="0"/>
              <a:t>Incidences sur le métier (réunions, conseil école – collège, prescriptions, « bonnes pratiques »…</a:t>
            </a:r>
            <a:r>
              <a:rPr lang="fr-FR" sz="2400" dirty="0" smtClean="0"/>
              <a:t>)</a:t>
            </a:r>
          </a:p>
        </p:txBody>
      </p:sp>
      <p:pic>
        <p:nvPicPr>
          <p:cNvPr id="5" name="Image 4" descr="Logo SNES couleu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403" y="432385"/>
            <a:ext cx="1270000" cy="9852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" y="274638"/>
            <a:ext cx="8970211" cy="1143000"/>
          </a:xfrm>
        </p:spPr>
        <p:txBody>
          <a:bodyPr>
            <a:noAutofit/>
          </a:bodyPr>
          <a:lstStyle/>
          <a:p>
            <a:r>
              <a:rPr lang="fr-FR" sz="3600" b="1" dirty="0" smtClean="0"/>
              <a:t>PERSPECTIVES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534"/>
            <a:ext cx="8229600" cy="5001630"/>
          </a:xfrm>
        </p:spPr>
        <p:txBody>
          <a:bodyPr>
            <a:normAutofit fontScale="70000" lnSpcReduction="20000"/>
          </a:bodyPr>
          <a:lstStyle/>
          <a:p>
            <a:r>
              <a:rPr lang="fr-FR" dirty="0" smtClean="0"/>
              <a:t>Année 2016-2017 : pistes de travail et de réflexion : </a:t>
            </a:r>
          </a:p>
          <a:p>
            <a:r>
              <a:rPr lang="fr-FR" dirty="0" smtClean="0"/>
              <a:t>1) Etre à l’offensive sur des repères annuels « intelligents » </a:t>
            </a:r>
          </a:p>
          <a:p>
            <a:r>
              <a:rPr lang="fr-FR" dirty="0" smtClean="0"/>
              <a:t> </a:t>
            </a:r>
            <a:r>
              <a:rPr lang="fr-FR" dirty="0" smtClean="0">
                <a:hlinkClick r:id="rId2"/>
              </a:rPr>
              <a:t>Réflexion du SNES-FSU sur les repères annuels </a:t>
            </a:r>
            <a:r>
              <a:rPr lang="fr-FR" dirty="0" smtClean="0"/>
              <a:t> </a:t>
            </a:r>
          </a:p>
          <a:p>
            <a:r>
              <a:rPr lang="fr-FR" dirty="0" smtClean="0"/>
              <a:t>Interdisciplinarité : à repenser en lien avec les programmes (</a:t>
            </a:r>
            <a:r>
              <a:rPr lang="fr-FR" dirty="0" err="1" smtClean="0"/>
              <a:t>cf</a:t>
            </a:r>
            <a:r>
              <a:rPr lang="fr-FR" dirty="0" smtClean="0"/>
              <a:t> </a:t>
            </a:r>
            <a:r>
              <a:rPr lang="fr-FR" dirty="0" smtClean="0">
                <a:hlinkClick r:id="rId3"/>
              </a:rPr>
              <a:t>nos mandats</a:t>
            </a:r>
            <a:r>
              <a:rPr lang="fr-FR" dirty="0" smtClean="0"/>
              <a:t>)</a:t>
            </a:r>
          </a:p>
          <a:p>
            <a:r>
              <a:rPr lang="fr-FR" dirty="0" smtClean="0"/>
              <a:t>Observatoire ministériel sur la mise en œuvre programmes dont fera partie le SNES-FSU</a:t>
            </a:r>
          </a:p>
          <a:p>
            <a:r>
              <a:rPr lang="fr-FR" dirty="0" smtClean="0"/>
              <a:t>2) Pratiques de classe : quelles pratiques </a:t>
            </a:r>
            <a:r>
              <a:rPr lang="fr-FR" dirty="0" err="1" smtClean="0"/>
              <a:t>démocratisantes</a:t>
            </a:r>
            <a:r>
              <a:rPr lang="fr-FR" dirty="0" smtClean="0"/>
              <a:t> ?  Ilots, classe inversée… </a:t>
            </a:r>
          </a:p>
          <a:p>
            <a:r>
              <a:rPr lang="fr-FR" dirty="0" smtClean="0"/>
              <a:t>Groupe de travail restreint sur ces propositions : réunion en novembre</a:t>
            </a:r>
          </a:p>
          <a:p>
            <a:r>
              <a:rPr lang="fr-FR" dirty="0" smtClean="0"/>
              <a:t>Liste de diffusion : </a:t>
            </a:r>
            <a:r>
              <a:rPr lang="fr-FR" dirty="0" smtClean="0">
                <a:hlinkClick r:id="rId4"/>
              </a:rPr>
              <a:t>ens-arts@snes.edu</a:t>
            </a:r>
            <a:r>
              <a:rPr lang="fr-FR" dirty="0" smtClean="0"/>
              <a:t> . Pour s’inscrire : </a:t>
            </a:r>
            <a:r>
              <a:rPr lang="fr-FR" dirty="0" smtClean="0">
                <a:hlinkClick r:id="rId5"/>
              </a:rPr>
              <a:t>ens.artistiques@snes.edu</a:t>
            </a:r>
            <a:r>
              <a:rPr lang="fr-FR" dirty="0" smtClean="0"/>
              <a:t> </a:t>
            </a:r>
          </a:p>
          <a:p>
            <a:r>
              <a:rPr lang="fr-FR" dirty="0" smtClean="0"/>
              <a:t>Inciter les sections académiques du SNES-FSU à proposer des stages de réflexion sur ces sujets avec les collègues </a:t>
            </a:r>
          </a:p>
          <a:p>
            <a:endParaRPr lang="fr-FR" dirty="0" smtClean="0"/>
          </a:p>
          <a:p>
            <a:endParaRPr lang="fr-FR" dirty="0" smtClean="0"/>
          </a:p>
        </p:txBody>
      </p:sp>
      <p:pic>
        <p:nvPicPr>
          <p:cNvPr id="5" name="Image 4" descr="Logo SNES couleur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4695" y="274638"/>
            <a:ext cx="935789" cy="634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dirty="0" smtClean="0"/>
              <a:t>CONTEXTE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7274"/>
          </a:xfrm>
        </p:spPr>
        <p:txBody>
          <a:bodyPr>
            <a:noAutofit/>
          </a:bodyPr>
          <a:lstStyle/>
          <a:p>
            <a:r>
              <a:rPr lang="fr-FR" sz="2800" dirty="0" smtClean="0"/>
              <a:t>Collège fonctionne mal : </a:t>
            </a:r>
          </a:p>
          <a:p>
            <a:pPr lvl="1"/>
            <a:r>
              <a:rPr lang="fr-FR" dirty="0" smtClean="0"/>
              <a:t>Difficultés d’un nombre de + en + important d’élèves</a:t>
            </a:r>
          </a:p>
          <a:p>
            <a:pPr lvl="1"/>
            <a:r>
              <a:rPr lang="fr-FR" dirty="0" smtClean="0"/>
              <a:t>Hétérogénéité croissante des élèves dans les classes. </a:t>
            </a:r>
          </a:p>
          <a:p>
            <a:pPr lvl="1"/>
            <a:r>
              <a:rPr lang="fr-FR" dirty="0" smtClean="0"/>
              <a:t>Sentiment des personnels de ne plus y arriver - ou mal - malgré investissement de + en + lourd</a:t>
            </a:r>
          </a:p>
          <a:p>
            <a:pPr lvl="1"/>
            <a:r>
              <a:rPr lang="fr-FR" dirty="0" smtClean="0"/>
              <a:t>Inégalités qui se creusent et corrélation de + en + grande entre difficultés sociales et échec scolaire </a:t>
            </a:r>
          </a:p>
        </p:txBody>
      </p:sp>
      <p:pic>
        <p:nvPicPr>
          <p:cNvPr id="5" name="Image 4" descr="Logo SNES couleu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403" y="432385"/>
            <a:ext cx="1270000" cy="9852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dirty="0" smtClean="0"/>
              <a:t>CONTEXTE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Autofit/>
          </a:bodyPr>
          <a:lstStyle/>
          <a:p>
            <a:r>
              <a:rPr lang="fr-FR" sz="2800" dirty="0" smtClean="0"/>
              <a:t>Réforme du collège = réponse idéologique de l’institution avec mots clé : accompagnement, interdisciplinarité, projets, bienveillance…</a:t>
            </a:r>
          </a:p>
          <a:p>
            <a:r>
              <a:rPr lang="fr-FR" sz="2800" dirty="0" smtClean="0"/>
              <a:t>Construction sur 2 principes organisationnels : autonomie et compétences</a:t>
            </a:r>
          </a:p>
          <a:p>
            <a:r>
              <a:rPr lang="fr-FR" sz="2800" dirty="0" smtClean="0"/>
              <a:t>Débats sur la réforme du collège n’ont jamais porté sur causes des dysfonctionnements : 20% d’élèves en difficulté en entrant en 6</a:t>
            </a:r>
            <a:r>
              <a:rPr lang="fr-FR" sz="2800" baseline="30000" dirty="0" smtClean="0"/>
              <a:t>ème</a:t>
            </a:r>
            <a:r>
              <a:rPr lang="fr-FR" sz="2800" dirty="0" smtClean="0"/>
              <a:t> ; manque de moyens ; classes chargées ; absence de temps pour construire du collectif ; accumulation de prescriptions parfois contradictoires et chronophages, manque de formation continue…</a:t>
            </a:r>
          </a:p>
        </p:txBody>
      </p:sp>
      <p:pic>
        <p:nvPicPr>
          <p:cNvPr id="5" name="Image 4" descr="Logo SNES couleu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403" y="432385"/>
            <a:ext cx="1270000" cy="9852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dirty="0" smtClean="0"/>
              <a:t>CONTEXTE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7274"/>
          </a:xfrm>
        </p:spPr>
        <p:txBody>
          <a:bodyPr>
            <a:noAutofit/>
          </a:bodyPr>
          <a:lstStyle/>
          <a:p>
            <a:r>
              <a:rPr lang="fr-FR" sz="2400" dirty="0" smtClean="0"/>
              <a:t>Réforme inspirée par les recommandations de l’OCDE</a:t>
            </a:r>
          </a:p>
          <a:p>
            <a:r>
              <a:rPr lang="fr-FR" sz="2400" dirty="0" smtClean="0"/>
              <a:t>Le SNES-FSU mène la lutte depuis plus d’un an et continuera à la mener </a:t>
            </a:r>
          </a:p>
          <a:p>
            <a:r>
              <a:rPr lang="fr-FR" sz="2400" dirty="0" smtClean="0"/>
              <a:t>Bataille engagée depuis un an : grippage de la réforme. Au final n’est pas ce qui était prévu (répartition des DHG, conception des EPI et de l’AP, individualisation, emplois du temps…)</a:t>
            </a:r>
          </a:p>
          <a:p>
            <a:r>
              <a:rPr lang="fr-FR" sz="2400" dirty="0" smtClean="0"/>
              <a:t>Les soutiens à la réforme ne sont plus que politiques ou idéologiques </a:t>
            </a:r>
          </a:p>
          <a:p>
            <a:r>
              <a:rPr lang="fr-FR" sz="2400" dirty="0" smtClean="0"/>
              <a:t>Les textes ne seront que partiellement appliqués</a:t>
            </a:r>
          </a:p>
          <a:p>
            <a:endParaRPr lang="fr-FR" sz="2000" dirty="0" smtClean="0"/>
          </a:p>
        </p:txBody>
      </p:sp>
      <p:pic>
        <p:nvPicPr>
          <p:cNvPr id="5" name="Image 4" descr="Logo SNES couleu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403" y="432385"/>
            <a:ext cx="1270000" cy="9852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dirty="0" smtClean="0"/>
              <a:t>CONTEXTE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fr-FR" dirty="0" smtClean="0"/>
          </a:p>
          <a:p>
            <a:r>
              <a:rPr lang="fr-FR" dirty="0" smtClean="0"/>
              <a:t>Propositions : entrer en résistance pédagogique. </a:t>
            </a:r>
            <a:r>
              <a:rPr lang="fr-FR" dirty="0" smtClean="0">
                <a:hlinkClick r:id="rId2"/>
              </a:rPr>
              <a:t>Outils en ligne </a:t>
            </a:r>
            <a:r>
              <a:rPr lang="fr-FR" dirty="0" smtClean="0"/>
              <a:t>dont un </a:t>
            </a:r>
            <a:r>
              <a:rPr lang="fr-FR" dirty="0" smtClean="0">
                <a:hlinkClick r:id="rId3"/>
              </a:rPr>
              <a:t>VRAI/FAUX</a:t>
            </a:r>
            <a:endParaRPr lang="fr-FR" dirty="0" smtClean="0"/>
          </a:p>
          <a:p>
            <a:r>
              <a:rPr lang="fr-FR" dirty="0" smtClean="0"/>
              <a:t>Compléments des temps forts d’action que le SNES-FSU proposera dès la rentrée : notamment grève le 8 septembre</a:t>
            </a:r>
          </a:p>
          <a:p>
            <a:r>
              <a:rPr lang="fr-FR" dirty="0" smtClean="0"/>
              <a:t>Etre à l’offensive dès maintenant</a:t>
            </a:r>
          </a:p>
          <a:p>
            <a:r>
              <a:rPr lang="fr-FR" dirty="0" smtClean="0"/>
              <a:t>Usons de notre autonomie</a:t>
            </a:r>
          </a:p>
          <a:p>
            <a:r>
              <a:rPr lang="fr-FR" dirty="0" smtClean="0"/>
              <a:t>Remontées des établissements indispensables  </a:t>
            </a:r>
          </a:p>
        </p:txBody>
      </p:sp>
      <p:pic>
        <p:nvPicPr>
          <p:cNvPr id="5" name="Image 4" descr="Logo SNES couleu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6403" y="432385"/>
            <a:ext cx="1270000" cy="9852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" y="274638"/>
            <a:ext cx="8970211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</a:t>
            </a:r>
            <a:r>
              <a:rPr lang="fr-FR" sz="4000" b="1" dirty="0" smtClean="0"/>
              <a:t>ENSEIGNEMENTS ARTISTIQUES </a:t>
            </a:r>
            <a:br>
              <a:rPr lang="fr-FR" sz="4000" b="1" dirty="0" smtClean="0"/>
            </a:br>
            <a:r>
              <a:rPr lang="fr-FR" sz="4000" b="1" dirty="0" smtClean="0"/>
              <a:t>         ET REFORME DU COLLEGE 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>
                <a:hlinkClick r:id="rId2"/>
              </a:rPr>
              <a:t>Nouvelle grille </a:t>
            </a:r>
            <a:r>
              <a:rPr lang="fr-FR" dirty="0" smtClean="0"/>
              <a:t>: Globalisation horaire 2 h sur un semestre possible. Conséquences peuvent être dommageables</a:t>
            </a:r>
          </a:p>
          <a:p>
            <a:r>
              <a:rPr lang="fr-FR" dirty="0" smtClean="0"/>
              <a:t>Peut être intéressant pour installation matériel, mais </a:t>
            </a:r>
            <a:r>
              <a:rPr lang="fr-FR" dirty="0" err="1" smtClean="0"/>
              <a:t>pb</a:t>
            </a:r>
            <a:r>
              <a:rPr lang="fr-FR" dirty="0" smtClean="0"/>
              <a:t> pour régularité des apprentissages ; un an possible sans l’une des 2 disciplines. </a:t>
            </a:r>
          </a:p>
          <a:p>
            <a:r>
              <a:rPr lang="fr-FR" dirty="0" smtClean="0"/>
              <a:t>Si </a:t>
            </a:r>
            <a:r>
              <a:rPr lang="fr-FR" dirty="0" err="1" smtClean="0"/>
              <a:t>semestrialisation</a:t>
            </a:r>
            <a:r>
              <a:rPr lang="fr-FR" dirty="0" smtClean="0"/>
              <a:t> dans une organisation du collège en trimestre : pas prof principal, pas de suivi sur l’année </a:t>
            </a:r>
          </a:p>
          <a:p>
            <a:r>
              <a:rPr lang="fr-FR" dirty="0" smtClean="0"/>
              <a:t>Place des enseignements questionnée au sein de l’institution</a:t>
            </a:r>
          </a:p>
        </p:txBody>
      </p:sp>
      <p:pic>
        <p:nvPicPr>
          <p:cNvPr id="5" name="Image 4" descr="Logo SNES couleu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106" y="274638"/>
            <a:ext cx="1136316" cy="8215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" y="274638"/>
            <a:ext cx="8970211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</a:t>
            </a:r>
            <a:r>
              <a:rPr lang="fr-FR" sz="4000" b="1" dirty="0" smtClean="0"/>
              <a:t>ENSEIGNEMENTS ARTISTIQUES </a:t>
            </a:r>
            <a:br>
              <a:rPr lang="fr-FR" sz="4000" b="1" dirty="0" smtClean="0"/>
            </a:br>
            <a:r>
              <a:rPr lang="fr-FR" sz="4000" b="1" dirty="0" smtClean="0"/>
              <a:t>         ET REFORME DU COLLEGE 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Nouveau programme d’Histoire des arts : </a:t>
            </a:r>
            <a:r>
              <a:rPr lang="fr-FR" dirty="0" smtClean="0">
                <a:hlinkClick r:id="rId2"/>
              </a:rPr>
              <a:t>cycle 3</a:t>
            </a:r>
            <a:r>
              <a:rPr lang="fr-FR" dirty="0" smtClean="0"/>
              <a:t>  ; </a:t>
            </a:r>
            <a:r>
              <a:rPr lang="fr-FR" dirty="0" smtClean="0">
                <a:hlinkClick r:id="rId3"/>
              </a:rPr>
              <a:t>cycle 4</a:t>
            </a:r>
            <a:r>
              <a:rPr lang="fr-FR" dirty="0" smtClean="0"/>
              <a:t> ; contenus prescriptifs et chronologiques : </a:t>
            </a:r>
            <a:r>
              <a:rPr lang="fr-FR" dirty="0" smtClean="0">
                <a:hlinkClick r:id="rId4"/>
              </a:rPr>
              <a:t>voir analyse</a:t>
            </a:r>
            <a:r>
              <a:rPr lang="fr-FR" dirty="0" smtClean="0"/>
              <a:t> du SNES-FSU</a:t>
            </a:r>
          </a:p>
          <a:p>
            <a:r>
              <a:rPr lang="fr-FR" dirty="0" smtClean="0"/>
              <a:t>Remplace </a:t>
            </a:r>
            <a:r>
              <a:rPr lang="fr-FR" dirty="0" smtClean="0">
                <a:hlinkClick r:id="rId5"/>
              </a:rPr>
              <a:t>l’arrêté d’organisation de 2008</a:t>
            </a:r>
            <a:endParaRPr lang="fr-FR" dirty="0" smtClean="0"/>
          </a:p>
          <a:p>
            <a:r>
              <a:rPr lang="fr-FR" dirty="0" smtClean="0"/>
              <a:t>Education musicale et arts plastiques : « Au moins une fois par an, le professeur intègre à son enseignement une des thématiques d’histoire des arts ». Incitation pour les autres disciplines, sans obligation.</a:t>
            </a:r>
          </a:p>
        </p:txBody>
      </p:sp>
      <p:pic>
        <p:nvPicPr>
          <p:cNvPr id="5" name="Image 4" descr="Logo SNES couleur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274638"/>
            <a:ext cx="1430421" cy="9852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" y="274638"/>
            <a:ext cx="8970211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</a:t>
            </a:r>
            <a:r>
              <a:rPr lang="fr-FR" sz="4000" b="1" dirty="0" smtClean="0"/>
              <a:t>EVALUATION DES ENSEIGNEMENTS ARTISTIQUES AU DNB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r>
              <a:rPr lang="fr-FR" sz="2400" dirty="0" smtClean="0"/>
              <a:t>Epreuve Histoire des arts DNB supprimée : était problématique mais améliorable. </a:t>
            </a:r>
            <a:r>
              <a:rPr lang="fr-FR" sz="2400" dirty="0" smtClean="0">
                <a:hlinkClick r:id="rId2"/>
              </a:rPr>
              <a:t>Voir propositions SNES-FSU</a:t>
            </a:r>
            <a:endParaRPr lang="fr-FR" sz="2400" dirty="0" smtClean="0"/>
          </a:p>
          <a:p>
            <a:r>
              <a:rPr lang="fr-FR" sz="2400" dirty="0" smtClean="0"/>
              <a:t>DNB 2017 : mise en place d’une épreuve locale « EPI parcours » sans véritable cadrage national</a:t>
            </a:r>
          </a:p>
          <a:p>
            <a:r>
              <a:rPr lang="fr-FR" sz="2400" dirty="0" smtClean="0"/>
              <a:t>100 points (sur les 300 du contrôle terminal) </a:t>
            </a:r>
          </a:p>
          <a:p>
            <a:r>
              <a:rPr lang="fr-FR" sz="2400" dirty="0" smtClean="0"/>
              <a:t>On n’évalue pas des connaissances </a:t>
            </a:r>
          </a:p>
          <a:p>
            <a:r>
              <a:rPr lang="fr-FR" sz="2400" dirty="0" smtClean="0"/>
              <a:t>« Cette épreuve orale est une soutenance : elle n'a pas pour objet d'évaluer le projet, individuel ou collectif, réalisé par l'élève, mais sa capacité à exposer la démarche qui a été la sienne, les compétences et connaissances qu'il a acquises grâce à ce projet » </a:t>
            </a:r>
          </a:p>
          <a:p>
            <a:r>
              <a:rPr lang="fr-FR" sz="2400" dirty="0" smtClean="0">
                <a:hlinkClick r:id="rId3"/>
              </a:rPr>
              <a:t>http://www.education.gouv.fr/pid285/bulletin_officiel.html?cid_bo=100848</a:t>
            </a:r>
            <a:r>
              <a:rPr lang="fr-FR" sz="2400" dirty="0" smtClean="0"/>
              <a:t> </a:t>
            </a:r>
          </a:p>
        </p:txBody>
      </p:sp>
      <p:pic>
        <p:nvPicPr>
          <p:cNvPr id="5" name="Image 4" descr="Logo SNES couleu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695" y="274638"/>
            <a:ext cx="935789" cy="634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1414</Words>
  <Application>Microsoft Macintosh PowerPoint</Application>
  <PresentationFormat>Présentation à l'écran (4:3)</PresentationFormat>
  <Paragraphs>125</Paragraphs>
  <Slides>20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 ENSEIGNEMENTS ARTISTIQUES</vt:lpstr>
      <vt:lpstr>CONTEXTE </vt:lpstr>
      <vt:lpstr>CONTEXTE </vt:lpstr>
      <vt:lpstr>CONTEXTE </vt:lpstr>
      <vt:lpstr>CONTEXTE </vt:lpstr>
      <vt:lpstr>CONTEXTE </vt:lpstr>
      <vt:lpstr>     ENSEIGNEMENTS ARTISTIQUES           ET REFORME DU COLLEGE </vt:lpstr>
      <vt:lpstr>     ENSEIGNEMENTS ARTISTIQUES           ET REFORME DU COLLEGE </vt:lpstr>
      <vt:lpstr>     EVALUATION DES ENSEIGNEMENTS ARTISTIQUES AU DNB</vt:lpstr>
      <vt:lpstr>     EVALUATION DES ENSEIGNEMENTS ARTISTIQUES AU DNB</vt:lpstr>
      <vt:lpstr>     LE PARCOURS D’EDUCATION ARTISTQUE ET CULTURELLE</vt:lpstr>
      <vt:lpstr>NOUVEAUX CYCLES  NOUVELLES PROBLEMATIQUES</vt:lpstr>
      <vt:lpstr>ENSEIGNEMENTS PRATIQUES INTERDISCIPLINAIRES ET ENSEIGNEMENTS ARTISTIQUES</vt:lpstr>
      <vt:lpstr>ENSEIGNEMENTS PRATIQUES INTERDISCIPLINAIRES ET ENSEIGNEMENTS ARTISTIQUES</vt:lpstr>
      <vt:lpstr>ACCOMPAGNEMENT PERSONNALISE  ET ENSEIGNEMENTS ARTISTIQUES</vt:lpstr>
      <vt:lpstr>PROGRAMMES ET RESSOURCES D’ACCOMPAGNEMENT</vt:lpstr>
      <vt:lpstr>LES PROGRAMMES DE CYCLE</vt:lpstr>
      <vt:lpstr>CULTURE COMMUNE</vt:lpstr>
      <vt:lpstr>CHORALES, DISPOSITIFS ARTISTIQUES</vt:lpstr>
      <vt:lpstr>PERSPECTIVES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Sandrine CHARRIER</dc:creator>
  <cp:lastModifiedBy>Sandrine CHARRIER</cp:lastModifiedBy>
  <cp:revision>128</cp:revision>
  <dcterms:created xsi:type="dcterms:W3CDTF">2016-07-16T11:43:22Z</dcterms:created>
  <dcterms:modified xsi:type="dcterms:W3CDTF">2016-07-16T11:43:57Z</dcterms:modified>
</cp:coreProperties>
</file>