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28/01/15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Diplômes, Certifications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Etat des lieux</a:t>
            </a:r>
            <a:endParaRPr lang="fr-FR" sz="4000" dirty="0"/>
          </a:p>
        </p:txBody>
      </p:sp>
      <p:sp>
        <p:nvSpPr>
          <p:cNvPr id="5" name="ZoneTexte 4"/>
          <p:cNvSpPr txBox="1"/>
          <p:nvPr/>
        </p:nvSpPr>
        <p:spPr>
          <a:xfrm>
            <a:off x="3073585" y="6124184"/>
            <a:ext cx="297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Présentation réalisée grâce au travail de B. </a:t>
            </a:r>
            <a:r>
              <a:rPr lang="fr-FR" dirty="0" err="1" smtClean="0"/>
              <a:t>Bitouzé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96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Obtention des certifications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b="1" dirty="0"/>
              <a:t>Formation initiale</a:t>
            </a:r>
            <a:r>
              <a:rPr lang="fr-FR" dirty="0"/>
              <a:t> : sous statut scolaire, d'étudiant ou bien sous sous statut d'apprenti.</a:t>
            </a:r>
          </a:p>
          <a:p>
            <a:r>
              <a:rPr lang="fr-FR" b="1" dirty="0"/>
              <a:t>Formation continue des adultes</a:t>
            </a:r>
            <a:r>
              <a:rPr lang="fr-FR" dirty="0"/>
              <a:t> : contrat de professionnalisation ou autres statuts ; la formation peut être dispensée par l'AFPA, un GRETA, une Université, un centres de formation consulaire, une officine privée...</a:t>
            </a:r>
          </a:p>
          <a:p>
            <a:r>
              <a:rPr lang="fr-FR" b="1" dirty="0"/>
              <a:t>Validation des acquis de l'expérience </a:t>
            </a:r>
            <a:r>
              <a:rPr lang="fr-FR" dirty="0"/>
              <a:t>: différents organismes aident les personnes à préparer leur dossier de VAE, notamment les GRETA.</a:t>
            </a:r>
          </a:p>
          <a:p>
            <a:r>
              <a:rPr lang="fr-FR" b="1" dirty="0"/>
              <a:t>Examen sur candidature individuelle</a:t>
            </a:r>
            <a:r>
              <a:rPr lang="fr-FR" b="1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9369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chiffres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9817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899" y="433316"/>
            <a:ext cx="8965572" cy="5718349"/>
          </a:xfrm>
        </p:spPr>
      </p:pic>
    </p:spTree>
    <p:extLst>
      <p:ext uri="{BB962C8B-B14F-4D97-AF65-F5344CB8AC3E}">
        <p14:creationId xmlns:p14="http://schemas.microsoft.com/office/powerpoint/2010/main" val="29419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6521" y="642344"/>
            <a:ext cx="8966046" cy="547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83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9825" y="500988"/>
            <a:ext cx="8900604" cy="588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1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Certification professionnelle :</a:t>
            </a:r>
          </a:p>
          <a:p>
            <a:pPr lvl="1"/>
            <a:r>
              <a:rPr lang="fr-FR" dirty="0" smtClean="0"/>
              <a:t>Diplômes</a:t>
            </a:r>
          </a:p>
          <a:p>
            <a:pPr lvl="1"/>
            <a:r>
              <a:rPr lang="fr-FR" dirty="0" smtClean="0"/>
              <a:t>Titres</a:t>
            </a:r>
          </a:p>
          <a:p>
            <a:pPr lvl="1"/>
            <a:r>
              <a:rPr lang="fr-FR" dirty="0" smtClean="0"/>
              <a:t>Certificats à vocation professionnelle</a:t>
            </a:r>
          </a:p>
          <a:p>
            <a:pPr marL="0" indent="0">
              <a:buNone/>
            </a:pP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	Insertion professionnelle</a:t>
            </a:r>
          </a:p>
          <a:p>
            <a:pPr marL="457200" lvl="1" indent="0">
              <a:buNone/>
            </a:pPr>
            <a:r>
              <a:rPr lang="fr-FR" dirty="0"/>
              <a:t>	</a:t>
            </a:r>
            <a:r>
              <a:rPr lang="fr-FR" dirty="0" smtClean="0"/>
              <a:t>Salaires (convention collective)</a:t>
            </a:r>
          </a:p>
          <a:p>
            <a:pPr marL="457200" lvl="1" indent="0">
              <a:buNone/>
            </a:pPr>
            <a:r>
              <a:rPr lang="fr-FR" dirty="0"/>
              <a:t>	M</a:t>
            </a:r>
            <a:r>
              <a:rPr lang="fr-FR" dirty="0" smtClean="0"/>
              <a:t>obilité</a:t>
            </a:r>
          </a:p>
          <a:p>
            <a:pPr lvl="1"/>
            <a:endParaRPr lang="fr-FR" dirty="0"/>
          </a:p>
        </p:txBody>
      </p:sp>
      <p:sp>
        <p:nvSpPr>
          <p:cNvPr id="4" name="Flèche courbée vers la droite 3"/>
          <p:cNvSpPr/>
          <p:nvPr/>
        </p:nvSpPr>
        <p:spPr>
          <a:xfrm>
            <a:off x="955474" y="3786536"/>
            <a:ext cx="570954" cy="7573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34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6141" y="1586753"/>
            <a:ext cx="7691719" cy="5089202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smtClean="0"/>
              <a:t>CNCP</a:t>
            </a:r>
            <a:r>
              <a:rPr lang="fr-FR" dirty="0" smtClean="0"/>
              <a:t> : Commission Nationale de la Certification Professionnelle</a:t>
            </a:r>
          </a:p>
          <a:p>
            <a:pPr lvl="1"/>
            <a:r>
              <a:rPr lang="fr-FR" dirty="0" smtClean="0"/>
              <a:t>Établit et actualise le répertoire national des certifications professionnelles</a:t>
            </a:r>
          </a:p>
          <a:p>
            <a:pPr lvl="1"/>
            <a:r>
              <a:rPr lang="fr-FR" dirty="0"/>
              <a:t>veille au renouvellement et à l'adaptation des diplômes et titres à l'évolution des qualifications et </a:t>
            </a:r>
            <a:r>
              <a:rPr lang="fr-FR" dirty="0" smtClean="0"/>
              <a:t>de l'organisation </a:t>
            </a:r>
            <a:r>
              <a:rPr lang="fr-FR" dirty="0"/>
              <a:t>du travail</a:t>
            </a:r>
          </a:p>
          <a:p>
            <a:r>
              <a:rPr lang="fr-FR" b="1" dirty="0" smtClean="0"/>
              <a:t>RNCP</a:t>
            </a:r>
            <a:r>
              <a:rPr lang="fr-FR" dirty="0" smtClean="0"/>
              <a:t> : Répertoire National des Certifications Professionnelles</a:t>
            </a:r>
          </a:p>
          <a:p>
            <a:pPr lvl="1"/>
            <a:r>
              <a:rPr lang="fr-FR" dirty="0" smtClean="0"/>
              <a:t>Recueil de tous les diplômes et certifications à finalité professionnelle</a:t>
            </a:r>
          </a:p>
          <a:p>
            <a:pPr lvl="1"/>
            <a:r>
              <a:rPr lang="fr-FR" dirty="0" smtClean="0"/>
              <a:t>Facilite l’accès à l’emploi</a:t>
            </a:r>
          </a:p>
          <a:p>
            <a:pPr lvl="1"/>
            <a:r>
              <a:rPr lang="fr-FR" dirty="0" smtClean="0"/>
              <a:t>Les certifications enregistrées sont reconnues sur tout le territoire national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9040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Echelle de qualification professionnelle</a:t>
            </a:r>
            <a:endParaRPr lang="fr-FR" sz="40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6613461"/>
              </p:ext>
            </p:extLst>
          </p:nvPr>
        </p:nvGraphicFramePr>
        <p:xfrm>
          <a:off x="726141" y="2213667"/>
          <a:ext cx="7693026" cy="3115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342"/>
                <a:gridCol w="2564342"/>
                <a:gridCol w="2564342"/>
              </a:tblGrid>
              <a:tr h="699053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800" b="1" dirty="0">
                          <a:effectLst/>
                          <a:latin typeface="Arial, sans-serif"/>
                        </a:rPr>
                        <a:t>France</a:t>
                      </a:r>
                      <a:endParaRPr lang="fr-FR" sz="2800" dirty="0">
                        <a:effectLst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800" b="1" dirty="0">
                          <a:effectLst/>
                          <a:latin typeface="Arial, sans-serif"/>
                        </a:rPr>
                        <a:t>Europe</a:t>
                      </a:r>
                      <a:endParaRPr lang="fr-FR" sz="28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83278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Times New Roman, serif"/>
                        </a:rPr>
                        <a:t>CAP, BEP...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V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3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83278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>
                          <a:effectLst/>
                          <a:latin typeface="Times New Roman, serif"/>
                        </a:rPr>
                        <a:t>Baccalauréat...</a:t>
                      </a:r>
                      <a:endParaRPr lang="fr-FR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IV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4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83278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>
                          <a:effectLst/>
                          <a:latin typeface="Times New Roman, serif"/>
                        </a:rPr>
                        <a:t>BTS, DUT...</a:t>
                      </a:r>
                      <a:endParaRPr lang="fr-FR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III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5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83278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>
                          <a:effectLst/>
                          <a:latin typeface="Times New Roman, serif"/>
                        </a:rPr>
                        <a:t>Licence...</a:t>
                      </a:r>
                      <a:endParaRPr lang="fr-FR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>
                          <a:effectLst/>
                          <a:latin typeface="Arial, sans-serif"/>
                        </a:rPr>
                        <a:t>II</a:t>
                      </a:r>
                      <a:endParaRPr lang="fr-FR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6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  <a:tr h="483278"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>
                          <a:effectLst/>
                          <a:latin typeface="Times New Roman, serif"/>
                        </a:rPr>
                        <a:t>Master, Doctorat</a:t>
                      </a:r>
                      <a:endParaRPr lang="fr-FR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>
                          <a:effectLst/>
                          <a:latin typeface="Arial, sans-serif"/>
                        </a:rPr>
                        <a:t>I</a:t>
                      </a:r>
                      <a:endParaRPr lang="fr-FR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</a:pPr>
                      <a:r>
                        <a:rPr lang="fr-FR" sz="2400" dirty="0">
                          <a:effectLst/>
                          <a:latin typeface="Arial, sans-serif"/>
                        </a:rPr>
                        <a:t>7 ; 8</a:t>
                      </a:r>
                      <a:endParaRPr lang="fr-FR" sz="2400" dirty="0">
                        <a:effectLst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787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RNCP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Trois registres de qualification :</a:t>
            </a:r>
          </a:p>
          <a:p>
            <a:r>
              <a:rPr lang="fr-FR" dirty="0"/>
              <a:t>Les </a:t>
            </a:r>
            <a:r>
              <a:rPr lang="fr-FR" dirty="0" smtClean="0"/>
              <a:t>diplômes </a:t>
            </a:r>
            <a:r>
              <a:rPr lang="fr-FR" dirty="0"/>
              <a:t>et titres à </a:t>
            </a:r>
            <a:r>
              <a:rPr lang="fr-FR" dirty="0" smtClean="0"/>
              <a:t>finalité </a:t>
            </a:r>
            <a:r>
              <a:rPr lang="fr-FR" dirty="0"/>
              <a:t>professionnelle </a:t>
            </a:r>
            <a:r>
              <a:rPr lang="fr-FR" dirty="0" smtClean="0"/>
              <a:t>délivrés </a:t>
            </a:r>
            <a:r>
              <a:rPr lang="fr-FR" dirty="0"/>
              <a:t>au nom de </a:t>
            </a:r>
            <a:r>
              <a:rPr lang="fr-FR" dirty="0" smtClean="0"/>
              <a:t>l’Etat</a:t>
            </a:r>
          </a:p>
          <a:p>
            <a:r>
              <a:rPr lang="fr-FR" dirty="0"/>
              <a:t>Les certificats de qualification professionnelle (CQP),</a:t>
            </a:r>
          </a:p>
          <a:p>
            <a:r>
              <a:rPr lang="fr-FR" dirty="0"/>
              <a:t>Les certifications </a:t>
            </a:r>
            <a:r>
              <a:rPr lang="fr-FR" dirty="0" err="1"/>
              <a:t>délivrées</a:t>
            </a:r>
            <a:r>
              <a:rPr lang="fr-FR" dirty="0"/>
              <a:t> sous la tutelle de </a:t>
            </a:r>
            <a:r>
              <a:rPr lang="fr-FR" dirty="0" err="1"/>
              <a:t>ministères</a:t>
            </a:r>
            <a:r>
              <a:rPr lang="fr-FR" dirty="0"/>
              <a:t> sans instances consultatives incluant les partenaires sociaux et par des </a:t>
            </a:r>
            <a:r>
              <a:rPr lang="fr-FR" dirty="0" err="1"/>
              <a:t>établissements</a:t>
            </a:r>
            <a:r>
              <a:rPr lang="fr-FR" dirty="0"/>
              <a:t> de formation publics ou </a:t>
            </a:r>
            <a:r>
              <a:rPr lang="fr-FR" dirty="0" err="1"/>
              <a:t>privés</a:t>
            </a:r>
            <a:r>
              <a:rPr lang="fr-FR" dirty="0"/>
              <a:t> 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398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745251"/>
          </a:xfrm>
        </p:spPr>
        <p:txBody>
          <a:bodyPr/>
          <a:lstStyle/>
          <a:p>
            <a:r>
              <a:rPr lang="fr-FR" sz="4000" dirty="0" smtClean="0"/>
              <a:t>Diplôme de l’Etat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303" y="1246645"/>
            <a:ext cx="8610916" cy="5510866"/>
          </a:xfrm>
        </p:spPr>
        <p:txBody>
          <a:bodyPr>
            <a:normAutofit fontScale="77500" lnSpcReduction="20000"/>
          </a:bodyPr>
          <a:lstStyle/>
          <a:p>
            <a:pPr marL="457200" lvl="1">
              <a:spcBef>
                <a:spcPts val="2400"/>
              </a:spcBef>
              <a:buClrTx/>
            </a:pPr>
            <a:r>
              <a:rPr lang="fr-FR" sz="2300" b="1" dirty="0" smtClean="0"/>
              <a:t>Elaborés </a:t>
            </a:r>
            <a:r>
              <a:rPr lang="fr-FR" sz="2300" b="1" dirty="0"/>
              <a:t>et/ou validés par une Commission Professionnelle Consultative (CPC</a:t>
            </a:r>
            <a:r>
              <a:rPr lang="fr-FR" sz="2300" b="1" dirty="0" smtClean="0"/>
              <a:t>)</a:t>
            </a:r>
            <a:r>
              <a:rPr lang="fr-FR" sz="2300" dirty="0" smtClean="0"/>
              <a:t> : </a:t>
            </a:r>
            <a:endParaRPr lang="fr-FR" sz="2300" dirty="0"/>
          </a:p>
          <a:p>
            <a:pPr lvl="1"/>
            <a:r>
              <a:rPr lang="fr-FR" sz="2400" dirty="0"/>
              <a:t>Education nationale (enseignement scolaire) : 700 </a:t>
            </a:r>
            <a:r>
              <a:rPr lang="fr-FR" sz="2400" dirty="0" smtClean="0"/>
              <a:t>diplômes</a:t>
            </a:r>
            <a:endParaRPr lang="fr-FR" dirty="0"/>
          </a:p>
          <a:p>
            <a:pPr lvl="1"/>
            <a:r>
              <a:rPr lang="fr-FR" sz="2400" dirty="0"/>
              <a:t>Agriculture : 150 </a:t>
            </a:r>
            <a:r>
              <a:rPr lang="fr-FR" sz="2400" dirty="0" smtClean="0"/>
              <a:t>diplômes </a:t>
            </a:r>
            <a:r>
              <a:rPr lang="fr-FR" sz="2400" dirty="0"/>
              <a:t>et certificats</a:t>
            </a:r>
            <a:endParaRPr lang="fr-FR" dirty="0"/>
          </a:p>
          <a:p>
            <a:pPr lvl="1"/>
            <a:r>
              <a:rPr lang="fr-FR" sz="2400" dirty="0"/>
              <a:t>Travail/Emploi : 300 titres</a:t>
            </a:r>
            <a:endParaRPr lang="fr-FR" dirty="0"/>
          </a:p>
          <a:p>
            <a:pPr lvl="1"/>
            <a:r>
              <a:rPr lang="fr-FR" sz="2400" dirty="0"/>
              <a:t>Sports : 100 </a:t>
            </a:r>
            <a:r>
              <a:rPr lang="fr-FR" sz="2400" dirty="0" smtClean="0"/>
              <a:t>diplômes </a:t>
            </a:r>
            <a:r>
              <a:rPr lang="fr-FR" sz="2400" dirty="0"/>
              <a:t>et titres</a:t>
            </a:r>
            <a:endParaRPr lang="fr-FR" dirty="0"/>
          </a:p>
          <a:p>
            <a:pPr lvl="1"/>
            <a:r>
              <a:rPr lang="fr-FR" sz="2400" dirty="0"/>
              <a:t>Affaires sociales : 10 </a:t>
            </a:r>
            <a:r>
              <a:rPr lang="fr-FR" sz="2400" dirty="0" smtClean="0"/>
              <a:t>diplômes</a:t>
            </a:r>
            <a:endParaRPr lang="fr-FR" dirty="0"/>
          </a:p>
          <a:p>
            <a:pPr lvl="1"/>
            <a:r>
              <a:rPr lang="fr-FR" sz="2400" dirty="0"/>
              <a:t>Le Conseil </a:t>
            </a:r>
            <a:r>
              <a:rPr lang="fr-FR" sz="2400" dirty="0" smtClean="0"/>
              <a:t>Supérieur </a:t>
            </a:r>
            <a:r>
              <a:rPr lang="fr-FR" sz="2400" dirty="0"/>
              <a:t>des </a:t>
            </a:r>
            <a:r>
              <a:rPr lang="fr-FR" sz="2400" dirty="0" smtClean="0"/>
              <a:t>Professions Paramédicales</a:t>
            </a:r>
            <a:r>
              <a:rPr lang="fr-FR" sz="2400" dirty="0"/>
              <a:t> : 13 </a:t>
            </a:r>
            <a:r>
              <a:rPr lang="fr-FR" sz="2400" dirty="0" smtClean="0"/>
              <a:t>diplômes</a:t>
            </a:r>
            <a:endParaRPr lang="fr-FR" dirty="0"/>
          </a:p>
          <a:p>
            <a:pPr lvl="1"/>
            <a:r>
              <a:rPr lang="fr-FR" sz="2400" dirty="0"/>
              <a:t>Une Commission </a:t>
            </a:r>
            <a:r>
              <a:rPr lang="fr-FR" sz="2400" dirty="0" err="1"/>
              <a:t>Pédagogique</a:t>
            </a:r>
            <a:r>
              <a:rPr lang="fr-FR" sz="2400" dirty="0"/>
              <a:t> Nationale (CPN) : 25 </a:t>
            </a:r>
            <a:r>
              <a:rPr lang="fr-FR" sz="2400" dirty="0" err="1"/>
              <a:t>spécialités</a:t>
            </a:r>
            <a:r>
              <a:rPr lang="fr-FR" sz="2400" dirty="0"/>
              <a:t> de DUT</a:t>
            </a:r>
            <a:endParaRPr lang="fr-FR" dirty="0"/>
          </a:p>
          <a:p>
            <a:pPr lvl="1"/>
            <a:r>
              <a:rPr lang="fr-FR" sz="2400" dirty="0"/>
              <a:t>Le Conseil National de l’Enseignement </a:t>
            </a:r>
            <a:r>
              <a:rPr lang="fr-FR" sz="2400" dirty="0" err="1"/>
              <a:t>Supérieur</a:t>
            </a:r>
            <a:r>
              <a:rPr lang="fr-FR" sz="2400" dirty="0"/>
              <a:t> et de la Recherche (CNESER) : 8 000 certifications (</a:t>
            </a:r>
            <a:r>
              <a:rPr lang="fr-FR" sz="2400" dirty="0" err="1"/>
              <a:t>diplômes</a:t>
            </a:r>
            <a:r>
              <a:rPr lang="fr-FR" sz="2400" dirty="0"/>
              <a:t> nationaux : DEUST, Licences professionnelles, Masters...) </a:t>
            </a:r>
            <a:endParaRPr lang="fr-FR" dirty="0"/>
          </a:p>
          <a:p>
            <a:pPr lvl="1"/>
            <a:r>
              <a:rPr lang="fr-FR" sz="2400" dirty="0"/>
              <a:t>La Commission des Titres d’</a:t>
            </a:r>
            <a:r>
              <a:rPr lang="fr-FR" sz="2400" dirty="0" err="1"/>
              <a:t>Ingénieurs</a:t>
            </a:r>
            <a:r>
              <a:rPr lang="fr-FR" sz="2400" dirty="0"/>
              <a:t> (CTI) – Environ 800 </a:t>
            </a:r>
            <a:r>
              <a:rPr lang="fr-FR" sz="2400" dirty="0" err="1"/>
              <a:t>spécialités</a:t>
            </a:r>
            <a:r>
              <a:rPr lang="fr-FR" sz="2400" dirty="0"/>
              <a:t> </a:t>
            </a:r>
            <a:endParaRPr lang="fr-FR" dirty="0"/>
          </a:p>
          <a:p>
            <a:pPr lvl="1"/>
            <a:r>
              <a:rPr lang="fr-FR" sz="2400" dirty="0"/>
              <a:t>La Commission des Visas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9136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CQP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délivrées</a:t>
            </a:r>
            <a:r>
              <a:rPr lang="fr-FR" dirty="0" smtClean="0"/>
              <a:t> </a:t>
            </a:r>
            <a:r>
              <a:rPr lang="fr-FR" dirty="0"/>
              <a:t>par les branches professionnelles</a:t>
            </a:r>
          </a:p>
          <a:p>
            <a:r>
              <a:rPr lang="fr-FR" dirty="0"/>
              <a:t>environ 400 certificats de qualification professionnelle,</a:t>
            </a:r>
          </a:p>
          <a:p>
            <a:r>
              <a:rPr lang="fr-FR" dirty="0" err="1"/>
              <a:t>créés</a:t>
            </a:r>
            <a:r>
              <a:rPr lang="fr-FR" dirty="0"/>
              <a:t> à l’initiative d’une trentaine de branches professionnelles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6269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Certifications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</a:t>
            </a:r>
            <a:r>
              <a:rPr lang="fr-FR" dirty="0"/>
              <a:t>certifications </a:t>
            </a:r>
            <a:r>
              <a:rPr lang="fr-FR" dirty="0" err="1"/>
              <a:t>délivrées</a:t>
            </a:r>
            <a:r>
              <a:rPr lang="fr-FR" dirty="0"/>
              <a:t> sous la tutelle d’un </a:t>
            </a:r>
            <a:r>
              <a:rPr lang="fr-FR" dirty="0" err="1"/>
              <a:t>ministère</a:t>
            </a:r>
            <a:r>
              <a:rPr lang="fr-FR" dirty="0"/>
              <a:t> n’ayant pas d’instances consultatives comprenant des partenaires sociaux : </a:t>
            </a:r>
          </a:p>
          <a:p>
            <a:pPr lvl="1"/>
            <a:r>
              <a:rPr lang="fr-FR" dirty="0"/>
              <a:t>les titres </a:t>
            </a:r>
            <a:r>
              <a:rPr lang="fr-FR" dirty="0" err="1"/>
              <a:t>liés</a:t>
            </a:r>
            <a:r>
              <a:rPr lang="fr-FR" dirty="0"/>
              <a:t> au </a:t>
            </a:r>
            <a:r>
              <a:rPr lang="fr-FR" dirty="0" err="1"/>
              <a:t>ministère</a:t>
            </a:r>
            <a:r>
              <a:rPr lang="fr-FR" dirty="0"/>
              <a:t> de la </a:t>
            </a:r>
            <a:r>
              <a:rPr lang="fr-FR" dirty="0" err="1"/>
              <a:t>Défense</a:t>
            </a:r>
            <a:r>
              <a:rPr lang="fr-FR" dirty="0"/>
              <a:t> (</a:t>
            </a:r>
            <a:r>
              <a:rPr lang="fr-FR" dirty="0" err="1"/>
              <a:t>près</a:t>
            </a:r>
            <a:r>
              <a:rPr lang="fr-FR" dirty="0"/>
              <a:t> de 300)</a:t>
            </a:r>
          </a:p>
          <a:p>
            <a:pPr lvl="1"/>
            <a:r>
              <a:rPr lang="fr-FR" dirty="0"/>
              <a:t>Les titres </a:t>
            </a:r>
            <a:r>
              <a:rPr lang="fr-FR" dirty="0" err="1"/>
              <a:t>liés</a:t>
            </a:r>
            <a:r>
              <a:rPr lang="fr-FR" dirty="0"/>
              <a:t> aux </a:t>
            </a:r>
            <a:r>
              <a:rPr lang="fr-FR" dirty="0" err="1"/>
              <a:t>ministères</a:t>
            </a:r>
            <a:r>
              <a:rPr lang="fr-FR" dirty="0"/>
              <a:t> </a:t>
            </a:r>
            <a:r>
              <a:rPr lang="fr-FR" dirty="0" err="1"/>
              <a:t>chargés</a:t>
            </a:r>
            <a:r>
              <a:rPr lang="fr-FR" dirty="0"/>
              <a:t> de la Culture, de l’Equipement, des Transports etc... (≈ 50</a:t>
            </a:r>
            <a:r>
              <a:rPr lang="fr-FR" dirty="0" smtClean="0"/>
              <a:t>)</a:t>
            </a:r>
            <a:endParaRPr lang="fr-FR" dirty="0"/>
          </a:p>
          <a:p>
            <a:r>
              <a:rPr lang="fr-FR" sz="2600" dirty="0"/>
              <a:t>Les certifications d’</a:t>
            </a:r>
            <a:r>
              <a:rPr lang="fr-FR" sz="2600" dirty="0" err="1"/>
              <a:t>établissements</a:t>
            </a:r>
            <a:r>
              <a:rPr lang="fr-FR" sz="2600" dirty="0"/>
              <a:t> publics : </a:t>
            </a:r>
            <a:endParaRPr lang="fr-FR" dirty="0"/>
          </a:p>
          <a:p>
            <a:pPr lvl="2"/>
            <a:r>
              <a:rPr lang="fr-FR" dirty="0"/>
              <a:t>Les </a:t>
            </a:r>
            <a:r>
              <a:rPr lang="fr-FR" dirty="0" err="1"/>
              <a:t>diplômes</a:t>
            </a:r>
            <a:r>
              <a:rPr lang="fr-FR" dirty="0"/>
              <a:t> d’</a:t>
            </a:r>
            <a:r>
              <a:rPr lang="fr-FR" dirty="0" err="1"/>
              <a:t>Universités</a:t>
            </a:r>
            <a:endParaRPr lang="fr-FR" dirty="0"/>
          </a:p>
          <a:p>
            <a:pPr lvl="2"/>
            <a:r>
              <a:rPr lang="fr-FR" dirty="0"/>
              <a:t>Les titres </a:t>
            </a:r>
            <a:r>
              <a:rPr lang="fr-FR" dirty="0" err="1"/>
              <a:t>créés</a:t>
            </a:r>
            <a:r>
              <a:rPr lang="fr-FR" dirty="0"/>
              <a:t> par des GRETA (</a:t>
            </a:r>
            <a:r>
              <a:rPr lang="fr-FR" dirty="0" err="1"/>
              <a:t>près</a:t>
            </a:r>
            <a:r>
              <a:rPr lang="fr-FR" dirty="0"/>
              <a:t> de 100)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7268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Certifications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2600" dirty="0" smtClean="0"/>
              <a:t>Les </a:t>
            </a:r>
            <a:r>
              <a:rPr lang="fr-FR" sz="2600" dirty="0"/>
              <a:t>certifications consulaires :</a:t>
            </a:r>
            <a:endParaRPr lang="fr-FR" dirty="0"/>
          </a:p>
          <a:p>
            <a:pPr lvl="1"/>
            <a:r>
              <a:rPr lang="fr-FR" dirty="0"/>
              <a:t>Les titres des Chambres de commerce et d’industrie (250 titres environ)</a:t>
            </a:r>
          </a:p>
          <a:p>
            <a:pPr lvl="1"/>
            <a:r>
              <a:rPr lang="fr-FR" dirty="0"/>
              <a:t>Les titres des Chambres des </a:t>
            </a:r>
            <a:r>
              <a:rPr lang="fr-FR" dirty="0" err="1"/>
              <a:t>métiers</a:t>
            </a:r>
            <a:r>
              <a:rPr lang="fr-FR" dirty="0"/>
              <a:t> et des Chambres d’agriculture (30 titres) </a:t>
            </a:r>
          </a:p>
          <a:p>
            <a:r>
              <a:rPr lang="fr-FR" sz="2600" dirty="0"/>
              <a:t>Les certifications </a:t>
            </a:r>
            <a:r>
              <a:rPr lang="fr-FR" sz="2600" dirty="0" err="1"/>
              <a:t>délivrées</a:t>
            </a:r>
            <a:r>
              <a:rPr lang="fr-FR" sz="2600" dirty="0"/>
              <a:t> par des organismes </a:t>
            </a:r>
            <a:r>
              <a:rPr lang="fr-FR" sz="2600" dirty="0" err="1"/>
              <a:t>privés</a:t>
            </a:r>
            <a:r>
              <a:rPr lang="fr-FR" sz="2600" dirty="0"/>
              <a:t> et/ou associatifs : </a:t>
            </a:r>
            <a:endParaRPr lang="fr-FR" dirty="0"/>
          </a:p>
          <a:p>
            <a:pPr lvl="1"/>
            <a:r>
              <a:rPr lang="fr-FR" dirty="0"/>
              <a:t>les titres </a:t>
            </a:r>
            <a:r>
              <a:rPr lang="fr-FR" dirty="0" err="1"/>
              <a:t>délivrés</a:t>
            </a:r>
            <a:r>
              <a:rPr lang="fr-FR" dirty="0"/>
              <a:t> par des </a:t>
            </a:r>
            <a:r>
              <a:rPr lang="fr-FR" dirty="0" err="1"/>
              <a:t>établissements</a:t>
            </a:r>
            <a:r>
              <a:rPr lang="fr-FR" dirty="0"/>
              <a:t> en </a:t>
            </a:r>
            <a:r>
              <a:rPr lang="fr-FR" dirty="0" err="1"/>
              <a:t>réseau</a:t>
            </a:r>
            <a:endParaRPr lang="fr-FR" dirty="0"/>
          </a:p>
          <a:p>
            <a:pPr lvl="1"/>
            <a:r>
              <a:rPr lang="fr-FR" dirty="0"/>
              <a:t>Les titres </a:t>
            </a:r>
            <a:r>
              <a:rPr lang="fr-FR" dirty="0" err="1"/>
              <a:t>délivrés</a:t>
            </a:r>
            <a:r>
              <a:rPr lang="fr-FR" dirty="0"/>
              <a:t> par des </a:t>
            </a:r>
            <a:r>
              <a:rPr lang="fr-FR" dirty="0" err="1"/>
              <a:t>établissements</a:t>
            </a:r>
            <a:r>
              <a:rPr lang="fr-FR" dirty="0"/>
              <a:t> en leur nom propre</a:t>
            </a:r>
          </a:p>
          <a:p>
            <a:pPr lvl="1"/>
            <a:r>
              <a:rPr lang="fr-FR" dirty="0"/>
              <a:t>Environ 500 titres sont ainsi </a:t>
            </a:r>
            <a:r>
              <a:rPr lang="fr-FR" dirty="0" err="1"/>
              <a:t>recensés</a:t>
            </a:r>
            <a:r>
              <a:rPr lang="fr-FR" dirty="0"/>
              <a:t>. </a:t>
            </a:r>
            <a:r>
              <a:rPr lang="fr-FR" dirty="0" err="1"/>
              <a:t>Près</a:t>
            </a:r>
            <a:r>
              <a:rPr lang="fr-FR" dirty="0"/>
              <a:t> de la moitié d’entre eux porte sur les </a:t>
            </a:r>
            <a:r>
              <a:rPr lang="fr-FR" dirty="0" err="1"/>
              <a:t>spécialités</a:t>
            </a:r>
            <a:r>
              <a:rPr lang="fr-FR" dirty="0"/>
              <a:t> du commerce et de la gestion.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841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Entreprise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Entreprise.thmx</Template>
  <TotalTime>193</TotalTime>
  <Words>425</Words>
  <Application>Microsoft Macintosh PowerPoint</Application>
  <PresentationFormat>Présentation à l'écran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Entreprise</vt:lpstr>
      <vt:lpstr>Diplômes, Certifications</vt:lpstr>
      <vt:lpstr>Définitions</vt:lpstr>
      <vt:lpstr>Définitions</vt:lpstr>
      <vt:lpstr>Echelle de qualification professionnelle</vt:lpstr>
      <vt:lpstr>RNCP</vt:lpstr>
      <vt:lpstr>Diplôme de l’Etat</vt:lpstr>
      <vt:lpstr>CQP</vt:lpstr>
      <vt:lpstr>Certifications</vt:lpstr>
      <vt:lpstr>Certifications</vt:lpstr>
      <vt:lpstr>Obtention des certifications</vt:lpstr>
      <vt:lpstr>Quelques chiffres</vt:lpstr>
      <vt:lpstr>Présentation PowerPoint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Diplômes, Certifications</dc:title>
  <dc:subject/>
  <dc:creator>David Brunet</dc:creator>
  <cp:keywords/>
  <dc:description/>
  <cp:lastModifiedBy>David Brunet</cp:lastModifiedBy>
  <cp:revision>10</cp:revision>
  <dcterms:created xsi:type="dcterms:W3CDTF">2015-01-25T19:45:48Z</dcterms:created>
  <dcterms:modified xsi:type="dcterms:W3CDTF">2015-01-28T15:42:42Z</dcterms:modified>
  <cp:category/>
</cp:coreProperties>
</file>