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4"/>
    <p:sldMasterId id="2147483659" r:id="rId5"/>
    <p:sldMasterId id="2147483661" r:id="rId6"/>
  </p:sldMasterIdLst>
  <p:notesMasterIdLst>
    <p:notesMasterId r:id="rId34"/>
  </p:notesMasterIdLst>
  <p:handoutMasterIdLst>
    <p:handoutMasterId r:id="rId35"/>
  </p:handoutMasterIdLst>
  <p:sldIdLst>
    <p:sldId id="271" r:id="rId7"/>
    <p:sldId id="369" r:id="rId8"/>
    <p:sldId id="366" r:id="rId9"/>
    <p:sldId id="367" r:id="rId10"/>
    <p:sldId id="368" r:id="rId11"/>
    <p:sldId id="284" r:id="rId12"/>
    <p:sldId id="332" r:id="rId13"/>
    <p:sldId id="333" r:id="rId14"/>
    <p:sldId id="338" r:id="rId15"/>
    <p:sldId id="339" r:id="rId16"/>
    <p:sldId id="365" r:id="rId17"/>
    <p:sldId id="347" r:id="rId18"/>
    <p:sldId id="313" r:id="rId19"/>
    <p:sldId id="331" r:id="rId20"/>
    <p:sldId id="288" r:id="rId21"/>
    <p:sldId id="349" r:id="rId22"/>
    <p:sldId id="350" r:id="rId23"/>
    <p:sldId id="291" r:id="rId24"/>
    <p:sldId id="292" r:id="rId25"/>
    <p:sldId id="352" r:id="rId26"/>
    <p:sldId id="370" r:id="rId27"/>
    <p:sldId id="354" r:id="rId28"/>
    <p:sldId id="355" r:id="rId29"/>
    <p:sldId id="364" r:id="rId30"/>
    <p:sldId id="356" r:id="rId31"/>
    <p:sldId id="357" r:id="rId32"/>
    <p:sldId id="293" r:id="rId33"/>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B008A"/>
    <a:srgbClr val="7800FF"/>
    <a:srgbClr val="8800D1"/>
    <a:srgbClr val="7B00AC"/>
    <a:srgbClr val="6E008E"/>
    <a:srgbClr val="821164"/>
    <a:srgbClr val="070A0F"/>
    <a:srgbClr val="6686A2"/>
    <a:srgbClr val="00919D"/>
    <a:srgbClr val="1B8ED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autoAdjust="0"/>
    <p:restoredTop sz="94569"/>
  </p:normalViewPr>
  <p:slideViewPr>
    <p:cSldViewPr snapToGrid="0" snapToObjects="1">
      <p:cViewPr varScale="1">
        <p:scale>
          <a:sx n="86" d="100"/>
          <a:sy n="86" d="100"/>
        </p:scale>
        <p:origin x="72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8" d="100"/>
          <a:sy n="88" d="100"/>
        </p:scale>
        <p:origin x="-387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handoutMaster" Target="handoutMasters/handoutMaster1.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7D9186E-EAA7-3A42-AFD2-CC349621202A}" type="datetimeFigureOut">
              <a:rPr lang="fr-FR" smtClean="0"/>
              <a:t>05/06/2018</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D8815B8-4CE2-F247-96EE-D0C173663BEB}" type="slidenum">
              <a:rPr lang="fr-FR" smtClean="0"/>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E2EF2D4-44B9-F34D-AC77-36ED78FDDA30}" type="datetimeFigureOut">
              <a:rPr lang="fr-FR" smtClean="0"/>
              <a:t>05/06/2018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8D7BDEA-8EA0-FE4F-8E67-406CE035A260}" type="slidenum">
              <a:rPr lang="fr-FR" smtClean="0"/>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a:t>
            </a:fld>
            <a:endParaRPr lang="fr-FR"/>
          </a:p>
        </p:txBody>
      </p:sp>
    </p:spTree>
    <p:extLst>
      <p:ext uri="{BB962C8B-B14F-4D97-AF65-F5344CB8AC3E}">
        <p14:creationId xmlns:p14="http://schemas.microsoft.com/office/powerpoint/2010/main" val="71951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7</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8</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9</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10</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Type de méthode utilisé dans d’autres dispositifs nationaux tel CEDRE ou indicateurs socle</a:t>
            </a:r>
          </a:p>
          <a:p>
            <a:r>
              <a:rPr lang="fr-FR" dirty="0"/>
              <a:t>Coupure entre maitrise fragile et satisfaisant = seuil</a:t>
            </a:r>
            <a:r>
              <a:rPr lang="fr-FR" baseline="0" dirty="0"/>
              <a:t> repris des indicateurs </a:t>
            </a:r>
            <a:r>
              <a:rPr lang="fr-FR" baseline="0" dirty="0" err="1"/>
              <a:t>lolf</a:t>
            </a:r>
            <a:r>
              <a:rPr lang="fr-FR" baseline="0" dirty="0"/>
              <a:t> de l’</a:t>
            </a:r>
            <a:r>
              <a:rPr lang="fr-FR" baseline="0" dirty="0" err="1"/>
              <a:t>expé</a:t>
            </a:r>
            <a:r>
              <a:rPr lang="fr-FR" baseline="0" dirty="0"/>
              <a:t> 2015</a:t>
            </a:r>
            <a:r>
              <a:rPr lang="fr-FR" dirty="0"/>
              <a:t> </a:t>
            </a:r>
          </a:p>
          <a:p>
            <a:r>
              <a:rPr lang="fr-FR" dirty="0"/>
              <a:t>5 % les plus faibles -&gt; score de 160</a:t>
            </a:r>
          </a:p>
          <a:p>
            <a:r>
              <a:rPr lang="fr-FR" dirty="0"/>
              <a:t>10 % les plus performants -&gt; score de 315</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 calcul du niveau de maitrise se fait par domaine dans deux champs disciplinaires, français et mathématiques.</a:t>
            </a:r>
          </a:p>
          <a:p>
            <a:r>
              <a:rPr lang="fr-LU" sz="1200" kern="1200" dirty="0">
                <a:solidFill>
                  <a:schemeClr val="tx1"/>
                </a:solidFill>
                <a:effectLst/>
                <a:latin typeface="+mn-lt"/>
                <a:ea typeface="+mn-ea"/>
                <a:cs typeface="+mn-cs"/>
              </a:rPr>
              <a:t>Les items permettent de tester les connaissances et compétences associées aux domaines « Outils de la langue » (orthographe, grammaire, lexique)  et « Compréhension de l’écrit » (textes narratifs, textes documentaires et images) pour le français et « Nombres et calculs » (connaitre, résoudre) , « Grandeurs et mesures » (connaitre, résoudre) , « Espace et géométrie » pour les mathématiques.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r>
              <a:rPr lang="fr-LU" sz="1200" kern="1200" dirty="0">
                <a:solidFill>
                  <a:schemeClr val="tx1"/>
                </a:solidFill>
                <a:effectLst/>
                <a:latin typeface="+mn-lt"/>
                <a:ea typeface="+mn-ea"/>
                <a:cs typeface="+mn-cs"/>
              </a:rPr>
              <a:t>Le lendemain de l’évaluation, la feuille de positionnement en français et en mathématiques est disponible. Pour chacun des domaines de la discipline, un positionnement selon quatre niveaux de maitrise est restitué en fonction du score que l’élève a obtenu à l’ensemble des questions contenues dans le module d’orientation et le module adaptatif associé : maitrise insuffisante, maitrise fragile, maitrise satisfaisante, très bonne maitrise. </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La partie adaptative permet de repérer dans chaque domaine de la discipline, les seuils à partir desquels les élèves échouent. Ces seuils sont en mettre en lien avec les connaissances élémentaires nécessaires à une installation pérenne du savoir. Chaque élève commence par un module d’orientation composé de trois à dix items de difficultés différentes puis un niveau lui est attribué en fonction de ses réponses. Le reste du parcours est constitué d’un bloc de cinq items à dix items pour lui permettre de se confronter à des connaissances ou compétences plus difficiles ou plus accessibles selon . A l’issue de ce bloc adaptatif, le niveau de l’élève est confirmé ou infirmé.</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LU" sz="1200" kern="1200" dirty="0">
                <a:solidFill>
                  <a:schemeClr val="tx1"/>
                </a:solidFill>
                <a:effectLst/>
                <a:latin typeface="+mn-lt"/>
                <a:ea typeface="+mn-ea"/>
                <a:cs typeface="+mn-cs"/>
              </a:rPr>
              <a:t>Le positionnement individuel est restitué en fonction du nombre de modules terminés par l’élève. Ainsi, les niveaux de maitrise selon les domaines peuvent différer. Pour information, une non réponse équivaut à une réponse erronée.</a:t>
            </a: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11</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12</a:t>
            </a:fld>
            <a:endParaRPr lang="fr-FR" dirty="0"/>
          </a:p>
        </p:txBody>
      </p:sp>
    </p:spTree>
    <p:extLst>
      <p:ext uri="{BB962C8B-B14F-4D97-AF65-F5344CB8AC3E}">
        <p14:creationId xmlns:p14="http://schemas.microsoft.com/office/powerpoint/2010/main" val="3261431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Espace réservé de l'image des diapositives 1"/>
          <p:cNvSpPr>
            <a:spLocks noGrp="1" noRot="1" noChangeAspect="1" noTextEdit="1"/>
          </p:cNvSpPr>
          <p:nvPr>
            <p:ph type="sldImg"/>
          </p:nvPr>
        </p:nvSpPr>
        <p:spPr bwMode="auto">
          <a:xfrm>
            <a:off x="919163" y="744538"/>
            <a:ext cx="4960937" cy="3722687"/>
          </a:xfrm>
          <a:noFill/>
          <a:ln>
            <a:solidFill>
              <a:srgbClr val="000000"/>
            </a:solidFill>
            <a:miter lim="800000"/>
            <a:headEnd/>
            <a:tailEnd/>
          </a:ln>
        </p:spPr>
      </p:sp>
      <p:sp>
        <p:nvSpPr>
          <p:cNvPr id="41986" name="Espace réservé des commentaires 2"/>
          <p:cNvSpPr>
            <a:spLocks noGrp="1"/>
          </p:cNvSpPr>
          <p:nvPr>
            <p:ph type="body" idx="1"/>
          </p:nvPr>
        </p:nvSpPr>
        <p:spPr bwMode="auto">
          <a:noFill/>
        </p:spPr>
        <p:txBody>
          <a:bodyPr wrap="square" lIns="95562" tIns="47781" rIns="95562" bIns="47781" numCol="1" anchor="t" anchorCtr="0" compatLnSpc="1">
            <a:prstTxWarp prst="textNoShape">
              <a:avLst/>
            </a:prstTxWarp>
          </a:bodyPr>
          <a:lstStyle/>
          <a:p>
            <a:r>
              <a:rPr lang="fr-FR" sz="1200" b="1" kern="1200" dirty="0">
                <a:solidFill>
                  <a:schemeClr val="tx1"/>
                </a:solidFill>
                <a:effectLst/>
                <a:latin typeface="+mn-lt"/>
                <a:ea typeface="+mn-ea"/>
                <a:cs typeface="+mn-cs"/>
              </a:rPr>
              <a:t>Descriptif des exercices et activités :</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Comprendre un texte littéraire  et l’interpréter: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mise en œuvre d’une démarche de compréhension à partir d’un texte lu (identification et mémorisation des informations importantes, mise en relation des informations, mise en relation du texte avec ses propres connaissances, mise en relation des liens chronologiques, interprétation à partir de la mise en relation d’indices, explicites ou implicites, interne au texte ou externe), </a:t>
            </a:r>
          </a:p>
          <a:p>
            <a:r>
              <a:rPr lang="fr-FR" sz="1200" kern="1200" dirty="0">
                <a:solidFill>
                  <a:schemeClr val="tx1"/>
                </a:solidFill>
                <a:effectLst/>
                <a:latin typeface="+mn-lt"/>
                <a:ea typeface="+mn-ea"/>
                <a:cs typeface="+mn-cs"/>
              </a:rPr>
              <a:t>- mobilisation des connaissances lexicales.</a:t>
            </a:r>
          </a:p>
          <a:p>
            <a:r>
              <a:rPr lang="fr-FR" sz="1200" kern="1200" dirty="0">
                <a:solidFill>
                  <a:schemeClr val="tx1"/>
                </a:solidFill>
                <a:effectLst/>
                <a:latin typeface="+mn-lt"/>
                <a:ea typeface="+mn-ea"/>
                <a:cs typeface="+mn-cs"/>
              </a:rPr>
              <a:t> </a:t>
            </a:r>
          </a:p>
          <a:p>
            <a:r>
              <a:rPr lang="fr-FR" sz="1200" b="1" i="1" kern="1200" dirty="0">
                <a:solidFill>
                  <a:schemeClr val="tx1"/>
                </a:solidFill>
                <a:effectLst/>
                <a:latin typeface="+mn-lt"/>
                <a:ea typeface="+mn-ea"/>
                <a:cs typeface="+mn-cs"/>
              </a:rPr>
              <a:t>Comprendre des textes, des documents, et des images et les interpréter :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mise en œuvre d’une démarche de compréhension (identification et hiérarchisation des informations importantes, repérage et mise en relation des liens logiques, interprétations à partir de la mise en relation d’indices, explicites ou implicites)</a:t>
            </a:r>
          </a:p>
          <a:p>
            <a:r>
              <a:rPr lang="fr-FR" sz="1200" kern="1200" dirty="0">
                <a:solidFill>
                  <a:schemeClr val="tx1"/>
                </a:solidFill>
                <a:effectLst/>
                <a:latin typeface="+mn-lt"/>
                <a:ea typeface="+mn-ea"/>
                <a:cs typeface="+mn-cs"/>
              </a:rPr>
              <a:t>-mise en relation des informations des informations dans le cas de documents associant plusieurs supports (texte, image, schéma, tableau, graphiques)</a:t>
            </a:r>
          </a:p>
          <a:p>
            <a:r>
              <a:rPr lang="fr-FR" sz="1200" b="1" i="1" kern="1200" dirty="0">
                <a:solidFill>
                  <a:schemeClr val="tx1"/>
                </a:solidFill>
                <a:effectLst/>
                <a:latin typeface="+mn-lt"/>
                <a:ea typeface="+mn-ea"/>
                <a:cs typeface="+mn-cs"/>
              </a:rPr>
              <a:t>Etude de la langue </a:t>
            </a:r>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Identifier les constituants d’une phrase (mise en évidence des groupes syntaxiques), observer le fonctionnement du verbe (reconnaissance du verbe, mémorisation des verbes fréquents), maitriser la forme des mots en lien avec la syntaxe (identification des classes de mots)</a:t>
            </a:r>
          </a:p>
          <a:p>
            <a:pPr lvl="0"/>
            <a:r>
              <a:rPr lang="fr-FR" sz="1200" kern="1200" dirty="0">
                <a:solidFill>
                  <a:schemeClr val="tx1"/>
                </a:solidFill>
                <a:effectLst/>
                <a:latin typeface="+mn-lt"/>
                <a:ea typeface="+mn-ea"/>
                <a:cs typeface="+mn-cs"/>
              </a:rPr>
              <a:t>Acquérir la structure et l’orthographe des mots (graphie des mots), maitriser la forme des mots en lien avec la syntaxe (accord du verbe avec son sujet, de l’attribut avec le sujet, du participe passé avec être, accords au sein du groupe nominal)</a:t>
            </a:r>
          </a:p>
          <a:p>
            <a:pPr lvl="0"/>
            <a:r>
              <a:rPr lang="fr-FR" sz="1200" kern="1200" dirty="0">
                <a:solidFill>
                  <a:schemeClr val="tx1"/>
                </a:solidFill>
                <a:effectLst/>
                <a:latin typeface="+mn-lt"/>
                <a:ea typeface="+mn-ea"/>
                <a:cs typeface="+mn-cs"/>
              </a:rPr>
              <a:t>Acquérir la structure et le sens des mots (mise en réseau de mots, analyse du sens des mots, observations morphologiques)</a:t>
            </a:r>
          </a:p>
          <a:p>
            <a:pPr eaLnBrk="1" hangingPunct="1">
              <a:spcBef>
                <a:spcPct val="0"/>
              </a:spcBef>
            </a:pPr>
            <a:endParaRPr lang="fr-FR" dirty="0"/>
          </a:p>
        </p:txBody>
      </p:sp>
      <p:sp>
        <p:nvSpPr>
          <p:cNvPr id="41987" name="Espace réservé du numéro de diapositive 3"/>
          <p:cNvSpPr txBox="1">
            <a:spLocks noGrp="1"/>
          </p:cNvSpPr>
          <p:nvPr/>
        </p:nvSpPr>
        <p:spPr bwMode="auto">
          <a:xfrm>
            <a:off x="3849690" y="9429752"/>
            <a:ext cx="2946400" cy="495300"/>
          </a:xfrm>
          <a:prstGeom prst="rect">
            <a:avLst/>
          </a:prstGeom>
          <a:noFill/>
          <a:ln w="9525">
            <a:noFill/>
            <a:miter lim="800000"/>
            <a:headEnd/>
            <a:tailEnd/>
          </a:ln>
        </p:spPr>
        <p:txBody>
          <a:bodyPr lIns="95562" tIns="47781" rIns="95562" bIns="47781" anchor="b"/>
          <a:lstStyle/>
          <a:p>
            <a:pPr algn="r" defTabSz="955675"/>
            <a:fld id="{D820868E-0A11-4398-88D4-9E3513C2E256}" type="slidenum">
              <a:rPr lang="fr-FR" sz="1300">
                <a:latin typeface="Calibri" pitchFamily="34" charset="0"/>
                <a:ea typeface="MS PGothic" pitchFamily="34" charset="-128"/>
              </a:rPr>
              <a:pPr algn="r" defTabSz="955675"/>
              <a:t>16</a:t>
            </a:fld>
            <a:endParaRPr lang="fr-FR" sz="1300">
              <a:latin typeface="Calibri" pitchFamily="34" charset="0"/>
              <a:ea typeface="MS PGothic"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Espace réservé de l'image des diapositives 1"/>
          <p:cNvSpPr>
            <a:spLocks noGrp="1" noRot="1" noChangeAspect="1" noTextEdit="1"/>
          </p:cNvSpPr>
          <p:nvPr>
            <p:ph type="sldImg"/>
          </p:nvPr>
        </p:nvSpPr>
        <p:spPr bwMode="auto">
          <a:xfrm>
            <a:off x="919163" y="744538"/>
            <a:ext cx="4960937" cy="3722687"/>
          </a:xfrm>
          <a:noFill/>
          <a:ln>
            <a:solidFill>
              <a:srgbClr val="000000"/>
            </a:solidFill>
            <a:miter lim="800000"/>
            <a:headEnd/>
            <a:tailEnd/>
          </a:ln>
        </p:spPr>
      </p:sp>
      <p:sp>
        <p:nvSpPr>
          <p:cNvPr id="41986" name="Espace réservé des commentaires 2"/>
          <p:cNvSpPr>
            <a:spLocks noGrp="1"/>
          </p:cNvSpPr>
          <p:nvPr>
            <p:ph type="body" idx="1"/>
          </p:nvPr>
        </p:nvSpPr>
        <p:spPr bwMode="auto">
          <a:noFill/>
        </p:spPr>
        <p:txBody>
          <a:bodyPr wrap="square" lIns="95562" tIns="47781" rIns="95562" bIns="47781" numCol="1" anchor="t" anchorCtr="0" compatLnSpc="1">
            <a:prstTxWarp prst="textNoShape">
              <a:avLst/>
            </a:prstTxWarp>
          </a:bodyPr>
          <a:lstStyle/>
          <a:p>
            <a:r>
              <a:rPr lang="fr-FR" sz="1200" b="1" kern="1200" dirty="0">
                <a:solidFill>
                  <a:schemeClr val="tx1"/>
                </a:solidFill>
                <a:effectLst/>
                <a:latin typeface="+mn-lt"/>
                <a:ea typeface="+mn-ea"/>
                <a:cs typeface="+mn-cs"/>
              </a:rPr>
              <a:t>Descriptif des exercices et activités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Nombres et calculs</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Utiliser et représenter les grands nombres entiers et de nombres décimaux : connaissance des unités de numération, fractions simples,…</a:t>
            </a:r>
          </a:p>
          <a:p>
            <a:r>
              <a:rPr lang="fr-FR" sz="1200" kern="1200" dirty="0">
                <a:solidFill>
                  <a:schemeClr val="tx1"/>
                </a:solidFill>
                <a:effectLst/>
                <a:latin typeface="+mn-lt"/>
                <a:ea typeface="+mn-ea"/>
                <a:cs typeface="+mn-cs"/>
              </a:rPr>
              <a:t>- Calculer avec les grands nombres entiers et de nombres décimaux : addition, soustraction, multiplication, division, fractions simples, calcul mental, calcul posé,…</a:t>
            </a:r>
          </a:p>
          <a:p>
            <a:r>
              <a:rPr lang="fr-FR" sz="1200" kern="1200" dirty="0">
                <a:solidFill>
                  <a:schemeClr val="tx1"/>
                </a:solidFill>
                <a:effectLst/>
                <a:latin typeface="+mn-lt"/>
                <a:ea typeface="+mn-ea"/>
                <a:cs typeface="+mn-cs"/>
              </a:rPr>
              <a:t>- Résoudre des problèmes en utilisant des fractions simples, des nombres décimaux et le calcul : problèmes mettant en jeu les quatre opérations, prélèvement de données à partir de tableaux, situations de proportionnalité, …</a:t>
            </a:r>
          </a:p>
          <a:p>
            <a:r>
              <a:rPr lang="fr-FR" sz="1200" b="1" i="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Espace et géométrie</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Reconnaitre, nommer, décrire quelques solides et figures géométriques : reconnaissance et description de figures simples  ou complexes (triangles, quadrilatères particuliers), de solides, représentation de solides (patrons), programme de construction.</a:t>
            </a:r>
          </a:p>
          <a:p>
            <a:r>
              <a:rPr lang="fr-FR" sz="1200" kern="1200" dirty="0">
                <a:solidFill>
                  <a:schemeClr val="tx1"/>
                </a:solidFill>
                <a:effectLst/>
                <a:latin typeface="+mn-lt"/>
                <a:ea typeface="+mn-ea"/>
                <a:cs typeface="+mn-cs"/>
              </a:rPr>
              <a:t>	- Reconnaitre et utiliser quelques relations géométriques : perpendicularité, parallélisme, symétrie.</a:t>
            </a:r>
          </a:p>
          <a:p>
            <a:r>
              <a:rPr lang="fr-FR" sz="1200" b="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b="1" i="1" kern="1200" dirty="0">
                <a:solidFill>
                  <a:schemeClr val="tx1"/>
                </a:solidFill>
                <a:effectLst/>
                <a:latin typeface="+mn-lt"/>
                <a:ea typeface="+mn-ea"/>
                <a:cs typeface="+mn-cs"/>
              </a:rPr>
              <a:t>Grandeurs et mesures</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Comparer, estimer, mesurer des grandeurs géométriques, utiliser le lexique, les unités de ces grandeurs: choix d’unités de mesure.</a:t>
            </a:r>
          </a:p>
          <a:p>
            <a:pPr marL="171450" indent="-171450">
              <a:buFontTx/>
              <a:buChar char="-"/>
            </a:pPr>
            <a:r>
              <a:rPr lang="fr-FR" sz="1200" kern="1200" dirty="0">
                <a:solidFill>
                  <a:schemeClr val="tx1"/>
                </a:solidFill>
                <a:effectLst/>
                <a:latin typeface="+mn-lt"/>
                <a:ea typeface="+mn-ea"/>
                <a:cs typeface="+mn-cs"/>
              </a:rPr>
              <a:t>Résoudre des problèmes impliquant des grandeurs : unités de mesure (temps, monnaie), calcul de longueur, de périmètres, d’aires.</a:t>
            </a:r>
          </a:p>
          <a:p>
            <a:pPr marL="171450" indent="-171450">
              <a:buFontTx/>
              <a:buChar char="-"/>
            </a:pP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L’item appelé « calculatrice cassée </a:t>
            </a:r>
            <a:r>
              <a:rPr lang="fr-FR" sz="1200" kern="1200" dirty="0">
                <a:solidFill>
                  <a:schemeClr val="tx1"/>
                </a:solidFill>
                <a:effectLst/>
                <a:latin typeface="+mn-lt"/>
                <a:ea typeface="+mn-ea"/>
                <a:cs typeface="+mn-cs"/>
              </a:rPr>
              <a:t>» est un item dit « interactif » qui nécessite des ressources assez importantes en CPU et en bande passante. C’est d’ailleurs pour une de ces raisons que l’outil diagnostic avait été modifié et durcit en terme d’exigences.</a:t>
            </a:r>
          </a:p>
          <a:p>
            <a:r>
              <a:rPr lang="fr-FR" sz="1200" kern="1200" dirty="0">
                <a:solidFill>
                  <a:schemeClr val="tx1"/>
                </a:solidFill>
                <a:effectLst/>
                <a:latin typeface="+mn-lt"/>
                <a:ea typeface="+mn-ea"/>
                <a:cs typeface="+mn-cs"/>
              </a:rPr>
              <a:t>Pour certains établissements dont le diagnostic était réservé, il est possible que pour cet item, l’affichage soit difficile. Cet item est présent dans les deux niveaux (haut et bas), il est placé pour chaque parcours à la fin du bloc d’exercices sur les nombres et calculs – résoudre des problèmes.</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Concrètement, lorsque le cas de blocage (ou impossibilité d’affichage de cet item)  se présente, il faut dire aux élèves de cliquer sur « suivant » - attention sous Mozilla il est possible que ce bouton devienne inactif -  ce n’est pas le cas sous Chrome.</a:t>
            </a:r>
          </a:p>
          <a:p>
            <a:r>
              <a:rPr lang="fr-FR" sz="1200" kern="1200" dirty="0">
                <a:solidFill>
                  <a:schemeClr val="tx1"/>
                </a:solidFill>
                <a:effectLst/>
                <a:latin typeface="+mn-lt"/>
                <a:ea typeface="+mn-ea"/>
                <a:cs typeface="+mn-cs"/>
              </a:rPr>
              <a:t>Pour information, cet item n’entre pas en compte dans le calcul des scores qui sont restitués de manière individuelle le lendemain des passations. Cela n’altèrera donc pas la qualité des résultats. Nous tiendrons compte des contraintes matérielles lors de la restitution consolidée de mars, cet item faisant l’objet d’un traitement à part. Il était placé dans l’évaluation à titre expérimental.</a:t>
            </a:r>
          </a:p>
          <a:p>
            <a:pPr marL="0" indent="0">
              <a:buFontTx/>
              <a:buNone/>
            </a:pP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p:txBody>
      </p:sp>
      <p:sp>
        <p:nvSpPr>
          <p:cNvPr id="41987" name="Espace réservé du numéro de diapositive 3"/>
          <p:cNvSpPr txBox="1">
            <a:spLocks noGrp="1"/>
          </p:cNvSpPr>
          <p:nvPr/>
        </p:nvSpPr>
        <p:spPr bwMode="auto">
          <a:xfrm>
            <a:off x="3849690" y="9429752"/>
            <a:ext cx="2946400" cy="495300"/>
          </a:xfrm>
          <a:prstGeom prst="rect">
            <a:avLst/>
          </a:prstGeom>
          <a:noFill/>
          <a:ln w="9525">
            <a:noFill/>
            <a:miter lim="800000"/>
            <a:headEnd/>
            <a:tailEnd/>
          </a:ln>
        </p:spPr>
        <p:txBody>
          <a:bodyPr lIns="95562" tIns="47781" rIns="95562" bIns="47781" anchor="b"/>
          <a:lstStyle/>
          <a:p>
            <a:pPr algn="r" defTabSz="955675"/>
            <a:fld id="{D820868E-0A11-4398-88D4-9E3513C2E256}" type="slidenum">
              <a:rPr lang="fr-FR" sz="1300">
                <a:latin typeface="Calibri" pitchFamily="34" charset="0"/>
                <a:ea typeface="MS PGothic" pitchFamily="34" charset="-128"/>
              </a:rPr>
              <a:pPr algn="r" defTabSz="955675"/>
              <a:t>17</a:t>
            </a:fld>
            <a:endParaRPr lang="fr-FR" sz="1300">
              <a:latin typeface="Calibri"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‹N°›</a:t>
            </a:fld>
            <a:endParaRPr lang="fr-FR" dirty="0"/>
          </a:p>
        </p:txBody>
      </p:sp>
      <p:sp>
        <p:nvSpPr>
          <p:cNvPr id="6" name="Espace réservé du texte 6"/>
          <p:cNvSpPr>
            <a:spLocks noGrp="1"/>
          </p:cNvSpPr>
          <p:nvPr>
            <p:ph type="body" sz="quarter" idx="13" hasCustomPrompt="1"/>
          </p:nvPr>
        </p:nvSpPr>
        <p:spPr>
          <a:xfrm>
            <a:off x="804863" y="1471083"/>
            <a:ext cx="7881937"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33979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3" name="Espace réservé du contenu 2"/>
          <p:cNvSpPr>
            <a:spLocks noGrp="1"/>
          </p:cNvSpPr>
          <p:nvPr>
            <p:ph idx="1" hasCustomPrompt="1"/>
          </p:nvPr>
        </p:nvSpPr>
        <p:spPr>
          <a:xfrm>
            <a:off x="805400" y="1476296"/>
            <a:ext cx="7881400" cy="4525963"/>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p>
            <a:fld id="{A786685B-2977-D546-9E3D-3CA676A47F0C}" type="slidenum">
              <a:rPr lang="fr-FR" smtClean="0"/>
              <a:t>‹N°›</a:t>
            </a:fld>
            <a:endParaRPr lang="fr-FR"/>
          </a:p>
        </p:txBody>
      </p:sp>
    </p:spTree>
    <p:extLst>
      <p:ext uri="{BB962C8B-B14F-4D97-AF65-F5344CB8AC3E}">
        <p14:creationId xmlns:p14="http://schemas.microsoft.com/office/powerpoint/2010/main" val="68153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‹N°›</a:t>
            </a:fld>
            <a:endParaRPr lang="fr-FR" dirty="0"/>
          </a:p>
        </p:txBody>
      </p:sp>
      <p:sp>
        <p:nvSpPr>
          <p:cNvPr id="7" name="Espace réservé du texte 6"/>
          <p:cNvSpPr>
            <a:spLocks noGrp="1"/>
          </p:cNvSpPr>
          <p:nvPr>
            <p:ph type="body" sz="quarter" idx="13" hasCustomPrompt="1"/>
          </p:nvPr>
        </p:nvSpPr>
        <p:spPr>
          <a:xfrm>
            <a:off x="804863" y="1469378"/>
            <a:ext cx="7881937" cy="4397375"/>
          </a:xfrm>
        </p:spPr>
        <p:txBody>
          <a:bodyPr/>
          <a:lstStyle>
            <a:lvl1pPr>
              <a:buClr>
                <a:srgbClr val="9B008A"/>
              </a:buClr>
              <a:defRPr>
                <a:solidFill>
                  <a:srgbClr val="000000"/>
                </a:solidFill>
              </a:defRPr>
            </a:lvl1pPr>
          </a:lstStyle>
          <a:p>
            <a:pPr lvl="0"/>
            <a:r>
              <a:rPr lang="fr-FR" dirty="0"/>
              <a:t> Cliquez pour modifier les styles du texte du masque</a:t>
            </a:r>
          </a:p>
        </p:txBody>
      </p:sp>
    </p:spTree>
    <p:extLst>
      <p:ext uri="{BB962C8B-B14F-4D97-AF65-F5344CB8AC3E}">
        <p14:creationId xmlns:p14="http://schemas.microsoft.com/office/powerpoint/2010/main" val="1917172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08773" y="69692"/>
            <a:ext cx="8004162" cy="828574"/>
          </a:xfrm>
        </p:spPr>
        <p:txBody>
          <a:bodyPr anchor="b">
            <a:normAutofit/>
          </a:bodyPr>
          <a:lstStyle>
            <a:lvl1pPr algn="l">
              <a:defRPr sz="3000" b="0"/>
            </a:lvl1pPr>
          </a:lstStyle>
          <a:p>
            <a:r>
              <a:rPr lang="fr-FR" dirty="0"/>
              <a:t>Cliquez et modifiez le titre</a:t>
            </a:r>
          </a:p>
        </p:txBody>
      </p:sp>
      <p:sp>
        <p:nvSpPr>
          <p:cNvPr id="3" name="Espace réservé pour une image  2"/>
          <p:cNvSpPr>
            <a:spLocks noGrp="1"/>
          </p:cNvSpPr>
          <p:nvPr>
            <p:ph type="pic" idx="1"/>
          </p:nvPr>
        </p:nvSpPr>
        <p:spPr>
          <a:xfrm>
            <a:off x="677333" y="1494531"/>
            <a:ext cx="7923066" cy="32330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77333" y="5367338"/>
            <a:ext cx="792306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Espace réservé du numéro de diapositive 6"/>
          <p:cNvSpPr>
            <a:spLocks noGrp="1"/>
          </p:cNvSpPr>
          <p:nvPr>
            <p:ph type="sldNum" sz="quarter" idx="12"/>
          </p:nvPr>
        </p:nvSpPr>
        <p:spPr/>
        <p:txBody>
          <a:bodyPr/>
          <a:lstStyle/>
          <a:p>
            <a:fld id="{A786685B-2977-D546-9E3D-3CA676A47F0C}" type="slidenum">
              <a:rPr lang="fr-FR" smtClean="0"/>
              <a:t>‹N°›</a:t>
            </a:fld>
            <a:endParaRPr lang="fr-FR"/>
          </a:p>
        </p:txBody>
      </p:sp>
    </p:spTree>
    <p:extLst>
      <p:ext uri="{BB962C8B-B14F-4D97-AF65-F5344CB8AC3E}">
        <p14:creationId xmlns:p14="http://schemas.microsoft.com/office/powerpoint/2010/main" val="243092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289700277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09" y="976320"/>
            <a:ext cx="7894637" cy="2433895"/>
          </a:xfrm>
        </p:spPr>
        <p:txBody>
          <a:bodyPr/>
          <a:lstStyle/>
          <a:p>
            <a:r>
              <a:rPr lang="fr-FR" dirty="0"/>
              <a:t>CLIQUEZ ET MODIFIEZ LE TITRE</a:t>
            </a:r>
          </a:p>
        </p:txBody>
      </p:sp>
      <p:sp>
        <p:nvSpPr>
          <p:cNvPr id="3" name="Sous-titre 2"/>
          <p:cNvSpPr>
            <a:spLocks noGrp="1"/>
          </p:cNvSpPr>
          <p:nvPr>
            <p:ph type="subTitle" idx="1" hasCustomPrompt="1"/>
          </p:nvPr>
        </p:nvSpPr>
        <p:spPr>
          <a:xfrm>
            <a:off x="1090609" y="3472208"/>
            <a:ext cx="7596190" cy="1752600"/>
          </a:xfrm>
        </p:spPr>
        <p:txBody>
          <a:bodyPr/>
          <a:lstStyle>
            <a:lvl1pPr marL="0" indent="0" algn="l">
              <a:buNone/>
              <a:defRPr>
                <a:solidFill>
                  <a:srgbClr val="9B008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SG – DEPP</a:t>
            </a:r>
          </a:p>
          <a:p>
            <a:endParaRPr lang="fr-FR" dirty="0"/>
          </a:p>
        </p:txBody>
      </p:sp>
      <p:sp>
        <p:nvSpPr>
          <p:cNvPr id="6" name="Espace réservé du numéro de diapositive 5"/>
          <p:cNvSpPr>
            <a:spLocks noGrp="1"/>
          </p:cNvSpPr>
          <p:nvPr>
            <p:ph type="sldNum" sz="quarter" idx="12"/>
          </p:nvPr>
        </p:nvSpPr>
        <p:spPr/>
        <p:txBody>
          <a:bodyPr/>
          <a:lstStyle/>
          <a:p>
            <a:fld id="{1FC8907D-B208-DC44-82F5-2940ECA1C9FA}" type="slidenum">
              <a:rPr lang="fr-FR" smtClean="0"/>
              <a:t>‹N°›</a:t>
            </a:fld>
            <a:endParaRPr lang="fr-FR"/>
          </a:p>
        </p:txBody>
      </p:sp>
    </p:spTree>
    <p:extLst>
      <p:ext uri="{BB962C8B-B14F-4D97-AF65-F5344CB8AC3E}">
        <p14:creationId xmlns:p14="http://schemas.microsoft.com/office/powerpoint/2010/main" val="2633674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7486" y="3283200"/>
            <a:ext cx="5897726" cy="2108160"/>
          </a:xfrm>
        </p:spPr>
        <p:txBody>
          <a:bodyPr anchor="t" anchorCtr="0">
            <a:normAutofit/>
          </a:bodyPr>
          <a:lstStyle>
            <a:lvl1pPr>
              <a:defRPr sz="1500" baseline="0"/>
            </a:lvl1pPr>
          </a:lstStyle>
          <a:p>
            <a:r>
              <a:rPr lang="fr-FR" dirty="0"/>
              <a:t>Contacts :</a:t>
            </a:r>
          </a:p>
        </p:txBody>
      </p:sp>
      <p:sp>
        <p:nvSpPr>
          <p:cNvPr id="5" name="Espace réservé du numéro de diapositive 4"/>
          <p:cNvSpPr>
            <a:spLocks noGrp="1"/>
          </p:cNvSpPr>
          <p:nvPr>
            <p:ph type="sldNum" sz="quarter" idx="12"/>
          </p:nvPr>
        </p:nvSpPr>
        <p:spPr/>
        <p:txBody>
          <a:bodyPr/>
          <a:lstStyle/>
          <a:p>
            <a:fld id="{1FC8907D-B208-DC44-82F5-2940ECA1C9FA}" type="slidenum">
              <a:rPr lang="fr-FR" smtClean="0"/>
              <a:pPr/>
              <a:t>‹N°›</a:t>
            </a:fld>
            <a:endParaRPr lang="fr-FR" dirty="0"/>
          </a:p>
        </p:txBody>
      </p:sp>
    </p:spTree>
    <p:extLst>
      <p:ext uri="{BB962C8B-B14F-4D97-AF65-F5344CB8AC3E}">
        <p14:creationId xmlns:p14="http://schemas.microsoft.com/office/powerpoint/2010/main" val="227072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5"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‹N°›</a:t>
            </a:fld>
            <a:endParaRPr lang="fr-FR" dirty="0"/>
          </a:p>
        </p:txBody>
      </p:sp>
      <p:sp>
        <p:nvSpPr>
          <p:cNvPr id="8" name="Espace réservé du texte 7"/>
          <p:cNvSpPr>
            <a:spLocks noGrp="1"/>
          </p:cNvSpPr>
          <p:nvPr>
            <p:ph type="body" sz="quarter" idx="13"/>
          </p:nvPr>
        </p:nvSpPr>
        <p:spPr>
          <a:xfrm>
            <a:off x="1095375" y="4121150"/>
            <a:ext cx="7505700" cy="181451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1095375" y="2705101"/>
            <a:ext cx="7505700" cy="1156980"/>
          </a:xfr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a:t>Cliquez pour modifier les styles du texte du masque</a:t>
            </a:r>
          </a:p>
        </p:txBody>
      </p:sp>
    </p:spTree>
    <p:extLst>
      <p:ext uri="{BB962C8B-B14F-4D97-AF65-F5344CB8AC3E}">
        <p14:creationId xmlns:p14="http://schemas.microsoft.com/office/powerpoint/2010/main" val="40243255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5400" y="0"/>
            <a:ext cx="7881400" cy="1286937"/>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805400" y="1476022"/>
            <a:ext cx="7881400" cy="4525963"/>
          </a:xfrm>
          <a:prstGeom prst="rect">
            <a:avLst/>
          </a:prstGeom>
        </p:spPr>
        <p:txBody>
          <a:bodyPr vert="horz" lIns="91440" tIns="45720" rIns="91440" bIns="45720" rtlCol="0">
            <a:normAutofit/>
          </a:body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8149942" y="6390910"/>
            <a:ext cx="450457" cy="365125"/>
          </a:xfrm>
          <a:prstGeom prst="rect">
            <a:avLst/>
          </a:prstGeom>
        </p:spPr>
        <p:txBody>
          <a:bodyPr vert="horz" lIns="91440" tIns="45720" rIns="91440" bIns="45720" rtlCol="0" anchor="ctr"/>
          <a:lstStyle>
            <a:lvl1pPr algn="r">
              <a:defRPr sz="1000" b="1">
                <a:solidFill>
                  <a:srgbClr val="404040"/>
                </a:solidFill>
              </a:defRPr>
            </a:lvl1pPr>
          </a:lstStyle>
          <a:p>
            <a:fld id="{A786685B-2977-D546-9E3D-3CA676A47F0C}" type="slidenum">
              <a:rPr lang="fr-FR" smtClean="0"/>
              <a:pPr/>
              <a:t>‹N°›</a:t>
            </a:fld>
            <a:endParaRPr lang="fr-FR" dirty="0"/>
          </a:p>
        </p:txBody>
      </p:sp>
      <p:cxnSp>
        <p:nvCxnSpPr>
          <p:cNvPr id="14" name="Connecteur droit 13"/>
          <p:cNvCxnSpPr/>
          <p:nvPr userDrawn="1"/>
        </p:nvCxnSpPr>
        <p:spPr>
          <a:xfrm>
            <a:off x="698885" y="1295400"/>
            <a:ext cx="7173849"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V="1">
            <a:off x="7872734" y="872640"/>
            <a:ext cx="642246" cy="41988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H="1" flipV="1">
            <a:off x="699180" y="0"/>
            <a:ext cx="1" cy="1286937"/>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 B</a:t>
            </a:r>
            <a:br>
              <a:rPr lang="fr-FR" dirty="0">
                <a:solidFill>
                  <a:srgbClr val="00919D"/>
                </a:solidFill>
              </a:rPr>
            </a:br>
            <a:r>
              <a:rPr lang="fr-FR" dirty="0">
                <a:solidFill>
                  <a:schemeClr val="tx1">
                    <a:lumMod val="75000"/>
                    <a:lumOff val="25000"/>
                  </a:schemeClr>
                </a:solidFill>
              </a:rPr>
              <a:t>titre de la présentation</a:t>
            </a:r>
          </a:p>
          <a:p>
            <a:endParaRPr lang="fr-FR" dirty="0"/>
          </a:p>
        </p:txBody>
      </p:sp>
      <p:sp>
        <p:nvSpPr>
          <p:cNvPr id="12"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pic>
        <p:nvPicPr>
          <p:cNvPr id="4" name="Image 3" descr="2017_MEN_SUP_doublelogo_horiz.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2331756272"/>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80" r:id="rId3"/>
    <p:sldLayoutId id="2147483672" r:id="rId4"/>
    <p:sldLayoutId id="2147483681" r:id="rId5"/>
  </p:sldLayoutIdLst>
  <p:hf hdr="0"/>
  <p:txStyles>
    <p:titleStyle>
      <a:lvl1pPr algn="l" defTabSz="457200" rtl="0" eaLnBrk="1" latinLnBrk="0" hangingPunct="1">
        <a:spcBef>
          <a:spcPct val="0"/>
        </a:spcBef>
        <a:buNone/>
        <a:defRPr sz="3000" kern="1200" cap="all">
          <a:solidFill>
            <a:schemeClr val="tx1">
              <a:lumMod val="75000"/>
              <a:lumOff val="25000"/>
            </a:schemeClr>
          </a:solidFill>
          <a:latin typeface="+mj-lt"/>
          <a:ea typeface="+mj-ea"/>
          <a:cs typeface="+mj-cs"/>
        </a:defRPr>
      </a:lvl1pPr>
    </p:titleStyle>
    <p:bodyStyle>
      <a:lvl1pPr marL="177800" indent="-177800" algn="l" defTabSz="457200" rtl="0" eaLnBrk="1" latinLnBrk="0" hangingPunct="1">
        <a:spcBef>
          <a:spcPct val="20000"/>
        </a:spcBef>
        <a:buSzPct val="100000"/>
        <a:buFont typeface="Arial"/>
        <a:buChar char="■"/>
        <a:defRPr sz="2000" kern="1200">
          <a:solidFill>
            <a:srgbClr val="9B008A"/>
          </a:solidFill>
          <a:latin typeface="+mn-lt"/>
          <a:ea typeface="+mn-ea"/>
          <a:cs typeface="+mn-cs"/>
        </a:defRPr>
      </a:lvl1pPr>
      <a:lvl2pPr marL="627063" indent="-169863" algn="l" defTabSz="457200" rtl="0" eaLnBrk="1" latinLnBrk="0" hangingPunct="1">
        <a:spcBef>
          <a:spcPct val="20000"/>
        </a:spcBef>
        <a:buClr>
          <a:srgbClr val="9B008A"/>
        </a:buClr>
        <a:buFont typeface="Arial Italic"/>
        <a:buChar char="■"/>
        <a:defRPr sz="1500" kern="1200">
          <a:solidFill>
            <a:schemeClr val="tx1"/>
          </a:solidFill>
          <a:latin typeface="+mn-lt"/>
          <a:ea typeface="+mn-ea"/>
          <a:cs typeface="+mn-cs"/>
        </a:defRPr>
      </a:lvl2pPr>
      <a:lvl3pPr marL="627063" indent="0" algn="l" defTabSz="457200" rtl="0" eaLnBrk="1" latinLnBrk="0" hangingPunct="1">
        <a:spcBef>
          <a:spcPct val="20000"/>
        </a:spcBef>
        <a:buFont typeface="Arial"/>
        <a:buNone/>
        <a:defRPr sz="1500" kern="1200">
          <a:solidFill>
            <a:schemeClr val="tx1"/>
          </a:solidFill>
          <a:latin typeface="+mn-lt"/>
          <a:ea typeface="+mn-ea"/>
          <a:cs typeface="+mn-cs"/>
        </a:defRPr>
      </a:lvl3pPr>
      <a:lvl4pPr marL="627063" indent="177800" algn="l" defTabSz="457200" rtl="0" eaLnBrk="1" latinLnBrk="0" hangingPunct="1">
        <a:spcBef>
          <a:spcPct val="20000"/>
        </a:spcBef>
        <a:buClr>
          <a:srgbClr val="9B008A"/>
        </a:buClr>
        <a:buFont typeface="Arial"/>
        <a:buChar char="–"/>
        <a:defRPr sz="1100" kern="1200">
          <a:solidFill>
            <a:schemeClr val="tx1"/>
          </a:solidFill>
          <a:latin typeface="+mn-lt"/>
          <a:ea typeface="+mn-ea"/>
          <a:cs typeface="+mn-cs"/>
        </a:defRPr>
      </a:lvl4pPr>
      <a:lvl5pPr marL="806450" indent="0" algn="l" defTabSz="457200" rtl="0" eaLnBrk="1" latinLnBrk="0" hangingPunct="1">
        <a:spcBef>
          <a:spcPct val="20000"/>
        </a:spcBef>
        <a:buFont typeface="Arial"/>
        <a:buNone/>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5" y="915840"/>
            <a:ext cx="7982797" cy="2548962"/>
          </a:xfrm>
          <a:prstGeom prst="rect">
            <a:avLst/>
          </a:prstGeom>
        </p:spPr>
        <p:txBody>
          <a:bodyPr vert="horz" lIns="91440" tIns="45720" rIns="91440" bIns="45720" rtlCol="0" anchor="ctr">
            <a:noAutofit/>
          </a:bodyPr>
          <a:lstStyle/>
          <a:p>
            <a:r>
              <a:rPr lang="fr-FR" dirty="0"/>
              <a:t>CLIQUEZ ET MODIFIEZ </a:t>
            </a:r>
            <a:br>
              <a:rPr lang="fr-FR" dirty="0"/>
            </a:br>
            <a:r>
              <a:rPr lang="fr-FR" dirty="0"/>
              <a:t>LE TITRE</a:t>
            </a:r>
          </a:p>
        </p:txBody>
      </p:sp>
      <p:sp>
        <p:nvSpPr>
          <p:cNvPr id="3" name="Espace réservé du texte 2"/>
          <p:cNvSpPr>
            <a:spLocks noGrp="1"/>
          </p:cNvSpPr>
          <p:nvPr>
            <p:ph type="body" idx="1"/>
          </p:nvPr>
        </p:nvSpPr>
        <p:spPr>
          <a:xfrm>
            <a:off x="1097486" y="3464803"/>
            <a:ext cx="7589313" cy="1249263"/>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6" name="Espace réservé du numéro de diapositive 5"/>
          <p:cNvSpPr>
            <a:spLocks noGrp="1"/>
          </p:cNvSpPr>
          <p:nvPr>
            <p:ph type="sldNum" sz="quarter" idx="4"/>
          </p:nvPr>
        </p:nvSpPr>
        <p:spPr>
          <a:xfrm>
            <a:off x="8197502" y="6390910"/>
            <a:ext cx="403878" cy="365125"/>
          </a:xfrm>
          <a:prstGeom prst="rect">
            <a:avLst/>
          </a:prstGeom>
        </p:spPr>
        <p:txBody>
          <a:bodyPr vert="horz" lIns="91440" tIns="45720" rIns="91440" bIns="45720" rtlCol="0" anchor="ctr"/>
          <a:lstStyle>
            <a:lvl1pPr algn="r">
              <a:defRPr sz="1000" b="1">
                <a:solidFill>
                  <a:srgbClr val="404040"/>
                </a:solidFill>
              </a:defRPr>
            </a:lvl1pPr>
          </a:lstStyle>
          <a:p>
            <a:fld id="{1FC8907D-B208-DC44-82F5-2940ECA1C9FA}" type="slidenum">
              <a:rPr lang="fr-FR" smtClean="0"/>
              <a:pPr/>
              <a:t>‹N°›</a:t>
            </a:fld>
            <a:endParaRPr lang="fr-FR" dirty="0"/>
          </a:p>
        </p:txBody>
      </p:sp>
      <p:cxnSp>
        <p:nvCxnSpPr>
          <p:cNvPr id="9" name="Connecteur droit 8"/>
          <p:cNvCxnSpPr/>
          <p:nvPr userDrawn="1"/>
        </p:nvCxnSpPr>
        <p:spPr>
          <a:xfrm>
            <a:off x="698885" y="5516417"/>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V="1">
            <a:off x="6995213" y="4489080"/>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H="1" flipV="1">
            <a:off x="698885" y="0"/>
            <a:ext cx="295" cy="5507953"/>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sp>
        <p:nvSpPr>
          <p:cNvPr id="16"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a:t>
            </a:r>
            <a:br>
              <a:rPr lang="fr-FR" dirty="0">
                <a:solidFill>
                  <a:srgbClr val="00919D"/>
                </a:solidFill>
              </a:rPr>
            </a:br>
            <a:r>
              <a:rPr lang="fr-FR" dirty="0">
                <a:solidFill>
                  <a:schemeClr val="tx1">
                    <a:lumMod val="75000"/>
                    <a:lumOff val="25000"/>
                  </a:schemeClr>
                </a:solidFill>
              </a:rPr>
              <a:t>titre de la présentation</a:t>
            </a:r>
          </a:p>
          <a:p>
            <a:endParaRPr lang="fr-FR" dirty="0"/>
          </a:p>
        </p:txBody>
      </p:sp>
      <p:pic>
        <p:nvPicPr>
          <p:cNvPr id="17" name="Image 16" descr="2017_MEN_SUP_doublelogo_horiz.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9B008A"/>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5183" y="697997"/>
            <a:ext cx="7781697" cy="2006323"/>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1095182" y="2704320"/>
            <a:ext cx="7781697" cy="1180729"/>
          </a:xfrm>
          <a:prstGeom prst="rect">
            <a:avLst/>
          </a:prstGeom>
        </p:spPr>
        <p:txBody>
          <a:bodyPr vert="horz" lIns="91440" tIns="45720" rIns="91440" bIns="45720" rtlCol="0">
            <a:normAutofit/>
          </a:bodyPr>
          <a:lstStyle/>
          <a:p>
            <a:pPr lvl="0"/>
            <a:r>
              <a:rPr lang="fr-FR" dirty="0"/>
              <a:t>Cliquez pour modifier </a:t>
            </a:r>
            <a:br>
              <a:rPr lang="fr-FR" dirty="0"/>
            </a:br>
            <a:r>
              <a:rPr lang="fr-FR" dirty="0"/>
              <a:t>les styles du texte du masque</a:t>
            </a:r>
          </a:p>
          <a:p>
            <a:pPr lvl="0"/>
            <a:endParaRPr lang="fr-FR" dirty="0"/>
          </a:p>
        </p:txBody>
      </p:sp>
      <p:sp>
        <p:nvSpPr>
          <p:cNvPr id="6" name="Espace réservé du numéro de diapositive 5"/>
          <p:cNvSpPr>
            <a:spLocks noGrp="1"/>
          </p:cNvSpPr>
          <p:nvPr>
            <p:ph type="sldNum" sz="quarter" idx="4"/>
          </p:nvPr>
        </p:nvSpPr>
        <p:spPr>
          <a:xfrm>
            <a:off x="8249851" y="6390910"/>
            <a:ext cx="351529" cy="365125"/>
          </a:xfrm>
          <a:prstGeom prst="rect">
            <a:avLst/>
          </a:prstGeom>
        </p:spPr>
        <p:txBody>
          <a:bodyPr vert="horz" lIns="91440" tIns="45720" rIns="91440" bIns="45720" rtlCol="0" anchor="ctr"/>
          <a:lstStyle>
            <a:lvl1pPr algn="r">
              <a:defRPr sz="1000" b="1">
                <a:solidFill>
                  <a:srgbClr val="000000"/>
                </a:solidFill>
              </a:defRPr>
            </a:lvl1pPr>
          </a:lstStyle>
          <a:p>
            <a:fld id="{C6B7B3CB-E3BA-F74C-AB76-86EFC5843CD6}" type="slidenum">
              <a:rPr lang="fr-FR" smtClean="0"/>
              <a:pPr/>
              <a:t>‹N°›</a:t>
            </a:fld>
            <a:endParaRPr lang="fr-FR" dirty="0"/>
          </a:p>
        </p:txBody>
      </p:sp>
      <p:cxnSp>
        <p:nvCxnSpPr>
          <p:cNvPr id="10" name="Connecteur droit 9"/>
          <p:cNvCxnSpPr/>
          <p:nvPr userDrawn="1"/>
        </p:nvCxnSpPr>
        <p:spPr>
          <a:xfrm>
            <a:off x="698885" y="3893512"/>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userDrawn="1"/>
        </p:nvCxnSpPr>
        <p:spPr>
          <a:xfrm flipV="1">
            <a:off x="6995213" y="2866175"/>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H="1" flipV="1">
            <a:off x="699180" y="0"/>
            <a:ext cx="1" cy="388504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4" name="Espace réservé du pied de page 4"/>
          <p:cNvSpPr txBox="1">
            <a:spLocks/>
          </p:cNvSpPr>
          <p:nvPr userDrawn="1"/>
        </p:nvSpPr>
        <p:spPr>
          <a:xfrm>
            <a:off x="6989618" y="6390910"/>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sp>
        <p:nvSpPr>
          <p:cNvPr id="16" name="Espace réservé du pied de page 4"/>
          <p:cNvSpPr txBox="1">
            <a:spLocks/>
          </p:cNvSpPr>
          <p:nvPr userDrawn="1"/>
        </p:nvSpPr>
        <p:spPr>
          <a:xfrm>
            <a:off x="322628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b="1" dirty="0">
                <a:solidFill>
                  <a:srgbClr val="9B008A"/>
                </a:solidFill>
              </a:rPr>
              <a:t>SG  -  DEPP B</a:t>
            </a:r>
            <a:br>
              <a:rPr lang="fr-FR" dirty="0">
                <a:solidFill>
                  <a:srgbClr val="00919D"/>
                </a:solidFill>
              </a:rPr>
            </a:br>
            <a:r>
              <a:rPr lang="fr-FR" dirty="0">
                <a:solidFill>
                  <a:schemeClr val="tx1">
                    <a:lumMod val="75000"/>
                    <a:lumOff val="25000"/>
                  </a:schemeClr>
                </a:solidFill>
              </a:rPr>
              <a:t>titre de la présentation</a:t>
            </a:r>
          </a:p>
          <a:p>
            <a:endParaRPr lang="fr-FR" dirty="0"/>
          </a:p>
        </p:txBody>
      </p:sp>
      <p:pic>
        <p:nvPicPr>
          <p:cNvPr id="17" name="Image 16" descr="2017_MEN_SUP_doublelogo_horiz.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8400" y="6181949"/>
            <a:ext cx="2569152" cy="456022"/>
          </a:xfrm>
          <a:prstGeom prst="rect">
            <a:avLst/>
          </a:prstGeom>
        </p:spPr>
      </p:pic>
    </p:spTree>
    <p:extLst>
      <p:ext uri="{BB962C8B-B14F-4D97-AF65-F5344CB8AC3E}">
        <p14:creationId xmlns:p14="http://schemas.microsoft.com/office/powerpoint/2010/main" val="1917411295"/>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457200" rtl="0" eaLnBrk="1" latinLnBrk="0" hangingPunct="1">
        <a:spcBef>
          <a:spcPct val="0"/>
        </a:spcBef>
        <a:buNone/>
        <a:defRPr sz="4400" kern="1200">
          <a:solidFill>
            <a:srgbClr val="9B008A"/>
          </a:solidFill>
          <a:latin typeface="+mj-lt"/>
          <a:ea typeface="+mj-ea"/>
          <a:cs typeface="+mj-cs"/>
        </a:defRPr>
      </a:lvl1pPr>
    </p:titleStyle>
    <p:bodyStyle>
      <a:lvl1pPr marL="0" indent="0" algn="l" defTabSz="457200" rtl="0" eaLnBrk="1" latinLnBrk="0" hangingPunct="1">
        <a:spcBef>
          <a:spcPct val="20000"/>
        </a:spcBef>
        <a:buFont typeface="Arial"/>
        <a:buNone/>
        <a:defRPr sz="3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a:t>Outils d’évaluation pour l’accompagnement des élèves</a:t>
            </a:r>
          </a:p>
          <a:p>
            <a:r>
              <a:rPr lang="fr-FR" dirty="0"/>
              <a:t>second degré</a:t>
            </a:r>
          </a:p>
        </p:txBody>
      </p:sp>
      <p:sp>
        <p:nvSpPr>
          <p:cNvPr id="8" name="Espace réservé du numéro de diapositive 4"/>
          <p:cNvSpPr>
            <a:spLocks noGrp="1"/>
          </p:cNvSpPr>
          <p:nvPr>
            <p:ph type="sldNum" sz="quarter" idx="12"/>
          </p:nvPr>
        </p:nvSpPr>
        <p:spPr/>
        <p:txBody>
          <a:bodyPr/>
          <a:lstStyle/>
          <a:p>
            <a:fld id="{C6B7B3CB-E3BA-F74C-AB76-86EFC5843CD6}" type="slidenum">
              <a:rPr lang="fr-FR" smtClean="0"/>
              <a:pPr/>
              <a:t>1</a:t>
            </a:fld>
            <a:endParaRPr lang="fr-FR" dirty="0"/>
          </a:p>
        </p:txBody>
      </p:sp>
    </p:spTree>
    <p:extLst>
      <p:ext uri="{BB962C8B-B14F-4D97-AF65-F5344CB8AC3E}">
        <p14:creationId xmlns:p14="http://schemas.microsoft.com/office/powerpoint/2010/main" val="51352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 DEPLOIEMENT TECHNIQUE</a:t>
            </a:r>
          </a:p>
        </p:txBody>
      </p:sp>
      <p:sp>
        <p:nvSpPr>
          <p:cNvPr id="5" name="ZoneTexte 4"/>
          <p:cNvSpPr txBox="1"/>
          <p:nvPr/>
        </p:nvSpPr>
        <p:spPr>
          <a:xfrm>
            <a:off x="713034" y="1811893"/>
            <a:ext cx="8364291" cy="1754326"/>
          </a:xfrm>
          <a:prstGeom prst="rect">
            <a:avLst/>
          </a:prstGeom>
          <a:noFill/>
        </p:spPr>
        <p:txBody>
          <a:bodyPr wrap="square" rtlCol="0">
            <a:spAutoFit/>
          </a:bodyPr>
          <a:lstStyle/>
          <a:p>
            <a:r>
              <a:rPr lang="fr-FR" b="1" dirty="0"/>
              <a:t>Plate forme de passation : défi technique relevé</a:t>
            </a:r>
          </a:p>
          <a:p>
            <a:r>
              <a:rPr lang="fr-FR" dirty="0"/>
              <a:t>Connexions simultanées : pic d’activité à 52 000 connexions simultanées dans la même minute.</a:t>
            </a:r>
          </a:p>
          <a:p>
            <a:endParaRPr lang="fr-FR" dirty="0"/>
          </a:p>
          <a:p>
            <a:endParaRPr lang="fr-FR" dirty="0"/>
          </a:p>
          <a:p>
            <a:endParaRPr lang="fr-FR"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6375" y="2976442"/>
            <a:ext cx="6456692" cy="307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4388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Restitution des résultats individuels</a:t>
            </a:r>
          </a:p>
        </p:txBody>
      </p:sp>
      <p:sp>
        <p:nvSpPr>
          <p:cNvPr id="3" name="ZoneTexte 2"/>
          <p:cNvSpPr txBox="1"/>
          <p:nvPr/>
        </p:nvSpPr>
        <p:spPr>
          <a:xfrm>
            <a:off x="3362343" y="830877"/>
            <a:ext cx="4785092" cy="369332"/>
          </a:xfrm>
          <a:prstGeom prst="rect">
            <a:avLst/>
          </a:prstGeom>
          <a:noFill/>
        </p:spPr>
        <p:txBody>
          <a:bodyPr wrap="none" rtlCol="0">
            <a:spAutoFit/>
          </a:bodyPr>
          <a:lstStyle/>
          <a:p>
            <a:r>
              <a:rPr lang="fr-FR" dirty="0"/>
              <a:t>Exemple de fiches de positionnement individuel</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2343" y="1752648"/>
            <a:ext cx="5668895" cy="4294617"/>
          </a:xfrm>
          <a:prstGeom prst="rect">
            <a:avLst/>
          </a:prstGeom>
        </p:spPr>
      </p:pic>
      <p:sp>
        <p:nvSpPr>
          <p:cNvPr id="8" name="ZoneTexte 7"/>
          <p:cNvSpPr txBox="1"/>
          <p:nvPr/>
        </p:nvSpPr>
        <p:spPr>
          <a:xfrm>
            <a:off x="383350" y="1963127"/>
            <a:ext cx="3312368" cy="276999"/>
          </a:xfrm>
          <a:prstGeom prst="rect">
            <a:avLst/>
          </a:prstGeom>
          <a:solidFill>
            <a:schemeClr val="bg1"/>
          </a:solidFill>
        </p:spPr>
        <p:txBody>
          <a:bodyPr wrap="square" rtlCol="0">
            <a:spAutoFit/>
          </a:bodyPr>
          <a:lstStyle/>
          <a:p>
            <a:r>
              <a:rPr lang="fr-FR" sz="1200" dirty="0">
                <a:latin typeface="Cambria" panose="02040503050406030204" pitchFamily="18" charset="0"/>
              </a:rPr>
              <a:t>Comprendre un texte littéraire et l’interpréter.</a:t>
            </a:r>
          </a:p>
        </p:txBody>
      </p:sp>
      <p:sp>
        <p:nvSpPr>
          <p:cNvPr id="9" name="ZoneTexte 8"/>
          <p:cNvSpPr txBox="1"/>
          <p:nvPr/>
        </p:nvSpPr>
        <p:spPr>
          <a:xfrm>
            <a:off x="383350" y="2386250"/>
            <a:ext cx="3312368" cy="461665"/>
          </a:xfrm>
          <a:prstGeom prst="rect">
            <a:avLst/>
          </a:prstGeom>
          <a:solidFill>
            <a:schemeClr val="bg1"/>
          </a:solidFill>
        </p:spPr>
        <p:txBody>
          <a:bodyPr wrap="square" rtlCol="0">
            <a:spAutoFit/>
          </a:bodyPr>
          <a:lstStyle/>
          <a:p>
            <a:r>
              <a:rPr lang="fr-FR" sz="1200" dirty="0">
                <a:latin typeface="Cambria" panose="02040503050406030204" pitchFamily="18" charset="0"/>
              </a:rPr>
              <a:t>Comprendre des textes, des documents et des images et les interpréter.</a:t>
            </a:r>
          </a:p>
        </p:txBody>
      </p:sp>
      <p:sp>
        <p:nvSpPr>
          <p:cNvPr id="10" name="ZoneTexte 9"/>
          <p:cNvSpPr txBox="1"/>
          <p:nvPr/>
        </p:nvSpPr>
        <p:spPr>
          <a:xfrm>
            <a:off x="383350" y="2876490"/>
            <a:ext cx="3312368" cy="553998"/>
          </a:xfrm>
          <a:prstGeom prst="rect">
            <a:avLst/>
          </a:prstGeom>
          <a:solidFill>
            <a:schemeClr val="bg1"/>
          </a:solidFill>
        </p:spPr>
        <p:txBody>
          <a:bodyPr wrap="square" rtlCol="0">
            <a:spAutoFit/>
          </a:bodyPr>
          <a:lstStyle/>
          <a:p>
            <a:r>
              <a:rPr lang="fr-FR" sz="1000" dirty="0">
                <a:latin typeface="Cambria" panose="02040503050406030204" pitchFamily="18" charset="0"/>
              </a:rPr>
              <a:t>Identifier les constituants d’une phrase, observer le fonctionnement du verbe, maîtriser la forme des mots en lien avec la syntaxe.</a:t>
            </a:r>
          </a:p>
        </p:txBody>
      </p:sp>
      <p:sp>
        <p:nvSpPr>
          <p:cNvPr id="11" name="ZoneTexte 10"/>
          <p:cNvSpPr txBox="1"/>
          <p:nvPr/>
        </p:nvSpPr>
        <p:spPr>
          <a:xfrm>
            <a:off x="383350" y="3429744"/>
            <a:ext cx="3312368" cy="584775"/>
          </a:xfrm>
          <a:prstGeom prst="rect">
            <a:avLst/>
          </a:prstGeom>
          <a:solidFill>
            <a:schemeClr val="bg1"/>
          </a:solidFill>
        </p:spPr>
        <p:txBody>
          <a:bodyPr wrap="square" rtlCol="0">
            <a:spAutoFit/>
          </a:bodyPr>
          <a:lstStyle/>
          <a:p>
            <a:r>
              <a:rPr lang="fr-FR" sz="1000" dirty="0">
                <a:latin typeface="Cambria" panose="02040503050406030204" pitchFamily="18" charset="0"/>
              </a:rPr>
              <a:t>Acquérir la structure et l’orthographe des mots, maîtriser la forme des mots en lien avec la syntaxe, observer le fonctionnement du verbe et l’orthographier</a:t>
            </a:r>
            <a:r>
              <a:rPr lang="fr-FR" sz="1200" dirty="0">
                <a:latin typeface="Cambria" panose="02040503050406030204" pitchFamily="18" charset="0"/>
              </a:rPr>
              <a:t>.</a:t>
            </a:r>
          </a:p>
        </p:txBody>
      </p:sp>
      <p:sp>
        <p:nvSpPr>
          <p:cNvPr id="12" name="ZoneTexte 11"/>
          <p:cNvSpPr txBox="1"/>
          <p:nvPr/>
        </p:nvSpPr>
        <p:spPr>
          <a:xfrm>
            <a:off x="383350" y="4041948"/>
            <a:ext cx="3312368" cy="276999"/>
          </a:xfrm>
          <a:prstGeom prst="rect">
            <a:avLst/>
          </a:prstGeom>
          <a:solidFill>
            <a:schemeClr val="bg1"/>
          </a:solidFill>
        </p:spPr>
        <p:txBody>
          <a:bodyPr wrap="square" rtlCol="0">
            <a:spAutoFit/>
          </a:bodyPr>
          <a:lstStyle/>
          <a:p>
            <a:r>
              <a:rPr lang="fr-FR" sz="1200" dirty="0">
                <a:latin typeface="Cambria" panose="02040503050406030204" pitchFamily="18" charset="0"/>
              </a:rPr>
              <a:t>Acquérir la structure et le sens des mots.</a:t>
            </a:r>
          </a:p>
        </p:txBody>
      </p:sp>
    </p:spTree>
    <p:extLst>
      <p:ext uri="{BB962C8B-B14F-4D97-AF65-F5344CB8AC3E}">
        <p14:creationId xmlns:p14="http://schemas.microsoft.com/office/powerpoint/2010/main" val="1639714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Restitutions du mois d’avril</a:t>
            </a:r>
          </a:p>
        </p:txBody>
      </p:sp>
      <p:sp>
        <p:nvSpPr>
          <p:cNvPr id="4" name="Espace réservé du texte 5"/>
          <p:cNvSpPr>
            <a:spLocks noGrp="1"/>
          </p:cNvSpPr>
          <p:nvPr>
            <p:ph type="body" sz="quarter" idx="13"/>
          </p:nvPr>
        </p:nvSpPr>
        <p:spPr>
          <a:xfrm>
            <a:off x="409071" y="1634858"/>
            <a:ext cx="7740871" cy="4411099"/>
          </a:xfrm>
        </p:spPr>
        <p:txBody>
          <a:bodyPr>
            <a:normAutofit/>
          </a:bodyPr>
          <a:lstStyle/>
          <a:p>
            <a:pPr>
              <a:buFont typeface="Wingdings" panose="05000000000000000000" pitchFamily="2" charset="2"/>
              <a:buChar char="§"/>
            </a:pPr>
            <a:r>
              <a:rPr lang="fr-FR" sz="2100" dirty="0">
                <a:solidFill>
                  <a:schemeClr val="tx1"/>
                </a:solidFill>
              </a:rPr>
              <a:t>Un fichier HTML pour chaque collège , mis à disposition sur la plateforme ASP.</a:t>
            </a:r>
          </a:p>
          <a:p>
            <a:pPr>
              <a:buFont typeface="Wingdings" panose="05000000000000000000" pitchFamily="2" charset="2"/>
              <a:buChar char="§"/>
            </a:pPr>
            <a:endParaRPr lang="fr-FR" sz="2100" dirty="0">
              <a:solidFill>
                <a:schemeClr val="tx1"/>
              </a:solidFill>
            </a:endParaRPr>
          </a:p>
          <a:p>
            <a:pPr>
              <a:buFont typeface="Wingdings" panose="05000000000000000000" pitchFamily="2" charset="2"/>
              <a:buChar char="§"/>
            </a:pPr>
            <a:r>
              <a:rPr lang="fr-FR" sz="2100" dirty="0">
                <a:solidFill>
                  <a:schemeClr val="tx1"/>
                </a:solidFill>
              </a:rPr>
              <a:t>Un exemple :</a:t>
            </a:r>
          </a:p>
          <a:p>
            <a:endParaRPr lang="fr-FR" sz="2900" dirty="0"/>
          </a:p>
          <a:p>
            <a:pPr marL="0" indent="0">
              <a:buNone/>
            </a:pPr>
            <a:endParaRPr lang="fr-FR" sz="1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7373" y="3303953"/>
            <a:ext cx="3027285" cy="2484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3189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Les objectifs de l’évaluation sixième</a:t>
            </a: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13</a:t>
            </a:fld>
            <a:endParaRPr lang="fr-FR" dirty="0"/>
          </a:p>
        </p:txBody>
      </p:sp>
      <p:sp>
        <p:nvSpPr>
          <p:cNvPr id="4" name="Espace réservé du texte 3"/>
          <p:cNvSpPr>
            <a:spLocks noGrp="1"/>
          </p:cNvSpPr>
          <p:nvPr>
            <p:ph type="body" sz="quarter" idx="13"/>
          </p:nvPr>
        </p:nvSpPr>
        <p:spPr/>
        <p:txBody>
          <a:bodyPr>
            <a:normAutofit/>
          </a:bodyPr>
          <a:lstStyle/>
          <a:p>
            <a:r>
              <a:rPr lang="fr-FR" dirty="0"/>
              <a:t>La Depp reconduira une évaluation exhaustive au niveau 6° des acquis des élèves dans certains des domaines relatifs au français et aux mathématiques </a:t>
            </a:r>
          </a:p>
          <a:p>
            <a:r>
              <a:rPr lang="fr-FR" dirty="0"/>
              <a:t>Chaque élève bénéficiera d’un retour individualisé et les résultats seront consolidés pour permettre des exploitations locales. </a:t>
            </a:r>
            <a:r>
              <a:rPr lang="fr-FR" b="1" dirty="0"/>
              <a:t> </a:t>
            </a:r>
          </a:p>
          <a:p>
            <a:pPr marL="0" indent="0">
              <a:buNone/>
            </a:pPr>
            <a:endParaRPr lang="fr-FR" dirty="0"/>
          </a:p>
          <a:p>
            <a:pPr marL="0" indent="0">
              <a:buNone/>
            </a:pPr>
            <a:r>
              <a:rPr lang="fr-FR" b="1" dirty="0"/>
              <a:t>Objectifs</a:t>
            </a:r>
            <a:endParaRPr lang="fr-FR" dirty="0"/>
          </a:p>
          <a:p>
            <a:pPr lvl="0"/>
            <a:r>
              <a:rPr lang="fr-FR" dirty="0"/>
              <a:t>Permettre aux équipes pédagogiques de disposer d’un bilan des acquis et besoins de chaque élève dans certains domaines.</a:t>
            </a:r>
          </a:p>
          <a:p>
            <a:pPr lvl="0"/>
            <a:r>
              <a:rPr lang="fr-FR" dirty="0"/>
              <a:t>Mettre à disposition des équipes de terrain une aide au pilotage pédagogique des réseaux écoles-collège.</a:t>
            </a:r>
          </a:p>
          <a:p>
            <a:pPr lvl="0"/>
            <a:r>
              <a:rPr lang="fr-FR" dirty="0"/>
              <a:t>Enrichir les outils de pilotage académique.</a:t>
            </a:r>
          </a:p>
        </p:txBody>
      </p:sp>
    </p:spTree>
    <p:extLst>
      <p:ext uri="{BB962C8B-B14F-4D97-AF65-F5344CB8AC3E}">
        <p14:creationId xmlns:p14="http://schemas.microsoft.com/office/powerpoint/2010/main" val="4201016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calendrier et l’organisation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14</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r>
              <a:rPr lang="fr-FR" dirty="0"/>
              <a:t>septembre 2018 : mise en ligne pour les enseignants d’exemple d’épreuves 2017 libérées précisant la nature de l’exercice, la raison de son choix, les interprétations possibles des réponses</a:t>
            </a:r>
          </a:p>
          <a:p>
            <a:pPr marL="0" indent="0">
              <a:buNone/>
            </a:pPr>
            <a:endParaRPr lang="fr-FR" dirty="0"/>
          </a:p>
          <a:p>
            <a:r>
              <a:rPr lang="fr-FR" dirty="0"/>
              <a:t>Fin septembre 2018 : ouverture de la plateforme pour les collèges et mise à disposition des tests fin octobre.</a:t>
            </a:r>
          </a:p>
          <a:p>
            <a:endParaRPr lang="fr-FR" dirty="0"/>
          </a:p>
          <a:p>
            <a:r>
              <a:rPr lang="fr-FR" dirty="0"/>
              <a:t>01 au 19 octobre 2018 : passation des évaluations</a:t>
            </a:r>
          </a:p>
          <a:p>
            <a:pPr marL="0" indent="0">
              <a:buNone/>
            </a:pPr>
            <a:endParaRPr lang="fr-FR" dirty="0"/>
          </a:p>
          <a:p>
            <a:pPr lvl="0"/>
            <a:r>
              <a:rPr lang="fr-FR" dirty="0"/>
              <a:t>Deux séquences de 50 minutes : français et mathématiques</a:t>
            </a:r>
          </a:p>
          <a:p>
            <a:pPr lvl="0"/>
            <a:endParaRPr lang="fr-FR" dirty="0"/>
          </a:p>
          <a:p>
            <a:pPr lvl="0"/>
            <a:r>
              <a:rPr lang="fr-FR" dirty="0"/>
              <a:t>Processus adaptatif : après une première série d’exercices, l’élève est orienté vers une seconde série en fonction de ses résultats</a:t>
            </a:r>
          </a:p>
          <a:p>
            <a:pPr lvl="0"/>
            <a:endParaRPr lang="fr-FR" dirty="0"/>
          </a:p>
          <a:p>
            <a:r>
              <a:rPr lang="fr-FR" dirty="0"/>
              <a:t>Correction automatisée, stockage et traitement </a:t>
            </a:r>
            <a:r>
              <a:rPr lang="fr-FR" dirty="0" err="1"/>
              <a:t>anonymisé</a:t>
            </a:r>
            <a:endParaRPr lang="fr-FR" dirty="0"/>
          </a:p>
          <a:p>
            <a:pPr marL="0" indent="0">
              <a:buNone/>
            </a:pPr>
            <a:endParaRPr lang="fr-FR" dirty="0"/>
          </a:p>
          <a:p>
            <a:r>
              <a:rPr lang="fr-FR" dirty="0"/>
              <a:t>Traitement  individualisé à la DEPP</a:t>
            </a:r>
          </a:p>
          <a:p>
            <a:endParaRPr lang="fr-FR" dirty="0"/>
          </a:p>
          <a:p>
            <a:pPr lvl="0"/>
            <a:endParaRPr lang="fr-FR" dirty="0"/>
          </a:p>
          <a:p>
            <a:endParaRPr lang="fr-FR" dirty="0"/>
          </a:p>
        </p:txBody>
      </p:sp>
    </p:spTree>
    <p:extLst>
      <p:ext uri="{BB962C8B-B14F-4D97-AF65-F5344CB8AC3E}">
        <p14:creationId xmlns:p14="http://schemas.microsoft.com/office/powerpoint/2010/main" val="3786379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chemeClr val="tx1"/>
                </a:solidFill>
              </a:rPr>
              <a:t>La conception</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15</a:t>
            </a:fld>
            <a:endParaRPr lang="fr-FR" dirty="0"/>
          </a:p>
        </p:txBody>
      </p:sp>
      <p:sp>
        <p:nvSpPr>
          <p:cNvPr id="4" name="Espace réservé du texte 3"/>
          <p:cNvSpPr>
            <a:spLocks noGrp="1"/>
          </p:cNvSpPr>
          <p:nvPr>
            <p:ph type="body" sz="quarter" idx="13"/>
          </p:nvPr>
        </p:nvSpPr>
        <p:spPr/>
        <p:txBody>
          <a:bodyPr/>
          <a:lstStyle/>
          <a:p>
            <a:pPr lvl="1"/>
            <a:r>
              <a:rPr lang="fr-FR" sz="2000" dirty="0"/>
              <a:t> Orientations  DEPP, DGESCO et IGEN</a:t>
            </a:r>
          </a:p>
          <a:p>
            <a:pPr marL="457200" lvl="1" indent="0">
              <a:buNone/>
            </a:pPr>
            <a:endParaRPr lang="fr-FR" sz="2000" dirty="0"/>
          </a:p>
          <a:p>
            <a:pPr lvl="1"/>
            <a:r>
              <a:rPr lang="fr-FR" sz="2000" dirty="0"/>
              <a:t> Conception par des groupes experts d’enseignants, selon les processus DEPP</a:t>
            </a:r>
          </a:p>
          <a:p>
            <a:pPr marL="457200" lvl="1" indent="0">
              <a:buNone/>
            </a:pPr>
            <a:endParaRPr lang="fr-FR" sz="2000" dirty="0"/>
          </a:p>
          <a:p>
            <a:pPr lvl="1"/>
            <a:r>
              <a:rPr lang="fr-FR" sz="2000" dirty="0"/>
              <a:t>Comparabilité de résultats au cours du temps : reprise de certains items et ajouts de nouveaux issus de l’expérimentation </a:t>
            </a:r>
          </a:p>
          <a:p>
            <a:endParaRPr lang="fr-FR" dirty="0"/>
          </a:p>
        </p:txBody>
      </p:sp>
    </p:spTree>
    <p:extLst>
      <p:ext uri="{BB962C8B-B14F-4D97-AF65-F5344CB8AC3E}">
        <p14:creationId xmlns:p14="http://schemas.microsoft.com/office/powerpoint/2010/main" val="3903353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endParaRPr lang="fr-FR" sz="1200">
              <a:solidFill>
                <a:schemeClr val="tx1">
                  <a:tint val="75000"/>
                </a:schemeClr>
              </a:solidFill>
              <a:latin typeface="+mn-lt"/>
            </a:endParaRPr>
          </a:p>
        </p:txBody>
      </p:sp>
      <p:cxnSp>
        <p:nvCxnSpPr>
          <p:cNvPr id="40963" name="Connecteur droit avec flèche 67"/>
          <p:cNvCxnSpPr>
            <a:cxnSpLocks noChangeShapeType="1"/>
          </p:cNvCxnSpPr>
          <p:nvPr/>
        </p:nvCxnSpPr>
        <p:spPr bwMode="auto">
          <a:xfrm>
            <a:off x="4313238" y="2057399"/>
            <a:ext cx="1" cy="485775"/>
          </a:xfrm>
          <a:prstGeom prst="straightConnector1">
            <a:avLst/>
          </a:prstGeom>
          <a:noFill/>
          <a:ln w="28575" algn="ctr">
            <a:solidFill>
              <a:schemeClr val="tx1"/>
            </a:solidFill>
            <a:round/>
            <a:headEnd type="oval" w="med" len="med"/>
            <a:tailEnd type="arrow" w="med" len="med"/>
          </a:ln>
        </p:spPr>
      </p:cxnSp>
      <p:sp>
        <p:nvSpPr>
          <p:cNvPr id="10" name="Rectangle 9"/>
          <p:cNvSpPr/>
          <p:nvPr/>
        </p:nvSpPr>
        <p:spPr bwMode="auto">
          <a:xfrm>
            <a:off x="3049883" y="1489075"/>
            <a:ext cx="2562677" cy="512633"/>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hangingPunct="0">
              <a:defRPr/>
            </a:pPr>
            <a:r>
              <a:rPr lang="fr-FR" sz="1600" dirty="0">
                <a:effectLst>
                  <a:outerShdw blurRad="38100" dist="38100" dir="2700000" algn="tl">
                    <a:srgbClr val="C0C0C0"/>
                  </a:outerShdw>
                </a:effectLst>
                <a:latin typeface="Lucida Grande"/>
                <a:ea typeface="MS PGothic" charset="-128"/>
              </a:rPr>
              <a:t>Français</a:t>
            </a:r>
          </a:p>
          <a:p>
            <a:pPr algn="ctr" eaLnBrk="0" hangingPunct="0">
              <a:defRPr/>
            </a:pPr>
            <a:endParaRPr lang="fr-FR" sz="1600" dirty="0">
              <a:latin typeface="Lucida Grande"/>
              <a:ea typeface="MS PGothic" charset="-128"/>
            </a:endParaRPr>
          </a:p>
        </p:txBody>
      </p:sp>
      <p:grpSp>
        <p:nvGrpSpPr>
          <p:cNvPr id="25" name="Groupe 24"/>
          <p:cNvGrpSpPr/>
          <p:nvPr/>
        </p:nvGrpSpPr>
        <p:grpSpPr>
          <a:xfrm>
            <a:off x="1424111" y="2439283"/>
            <a:ext cx="5814219" cy="2303463"/>
            <a:chOff x="1793043" y="2528884"/>
            <a:chExt cx="6049962" cy="2303463"/>
          </a:xfrm>
        </p:grpSpPr>
        <p:grpSp>
          <p:nvGrpSpPr>
            <p:cNvPr id="24" name="Groupe 23"/>
            <p:cNvGrpSpPr/>
            <p:nvPr/>
          </p:nvGrpSpPr>
          <p:grpSpPr>
            <a:xfrm>
              <a:off x="1793043" y="2528884"/>
              <a:ext cx="6049962" cy="2303463"/>
              <a:chOff x="1793043" y="2528884"/>
              <a:chExt cx="6049962" cy="2303463"/>
            </a:xfrm>
          </p:grpSpPr>
          <p:sp>
            <p:nvSpPr>
              <p:cNvPr id="40962" name="Rectangle à coins arrondis 60"/>
              <p:cNvSpPr>
                <a:spLocks noChangeArrowheads="1"/>
              </p:cNvSpPr>
              <p:nvPr/>
            </p:nvSpPr>
            <p:spPr bwMode="auto">
              <a:xfrm>
                <a:off x="1793043" y="2528884"/>
                <a:ext cx="6049962" cy="2303463"/>
              </a:xfrm>
              <a:prstGeom prst="roundRect">
                <a:avLst>
                  <a:gd name="adj" fmla="val 16667"/>
                </a:avLst>
              </a:prstGeom>
              <a:solidFill>
                <a:srgbClr val="D3E789">
                  <a:alpha val="54117"/>
                </a:srgbClr>
              </a:solidFill>
              <a:ln w="9525" algn="ctr">
                <a:solidFill>
                  <a:schemeClr val="tx1"/>
                </a:solidFill>
                <a:round/>
                <a:headEnd/>
                <a:tailEnd/>
              </a:ln>
            </p:spPr>
            <p:txBody>
              <a:bodyPr/>
              <a:lstStyle/>
              <a:p>
                <a:pPr algn="r" eaLnBrk="0" hangingPunct="0"/>
                <a:endParaRPr lang="fr-FR" sz="2400">
                  <a:latin typeface="Lucida Grande"/>
                  <a:ea typeface="MS PGothic" pitchFamily="34" charset="-128"/>
                </a:endParaRPr>
              </a:p>
            </p:txBody>
          </p:sp>
          <p:sp>
            <p:nvSpPr>
              <p:cNvPr id="2" name="Rectangle 9"/>
              <p:cNvSpPr/>
              <p:nvPr/>
            </p:nvSpPr>
            <p:spPr bwMode="auto">
              <a:xfrm>
                <a:off x="22894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Lecture et compréhension de l’écrit – </a:t>
                </a:r>
                <a:r>
                  <a:rPr lang="fr-FR" sz="1400" b="1" dirty="0"/>
                  <a:t>texte littéraire</a:t>
                </a:r>
                <a:endParaRPr lang="fr-FR" sz="1400" dirty="0">
                  <a:latin typeface="Lucida Grande"/>
                  <a:ea typeface="MS PGothic" pitchFamily="34" charset="-128"/>
                </a:endParaRPr>
              </a:p>
            </p:txBody>
          </p:sp>
        </p:grpSp>
        <p:sp>
          <p:nvSpPr>
            <p:cNvPr id="3" name="Rectangle 9"/>
            <p:cNvSpPr/>
            <p:nvPr/>
          </p:nvSpPr>
          <p:spPr bwMode="auto">
            <a:xfrm>
              <a:off x="51596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Lecture et compréhension de l’écrit – </a:t>
              </a:r>
              <a:r>
                <a:rPr lang="fr-FR" sz="1100" b="1" dirty="0"/>
                <a:t>documentaire et image</a:t>
              </a:r>
              <a:endParaRPr lang="fr-FR" sz="1100" dirty="0">
                <a:latin typeface="Lucida Grande"/>
                <a:ea typeface="MS PGothic" pitchFamily="34" charset="-128"/>
              </a:endParaRP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6" name="Rectangle 9"/>
            <p:cNvSpPr/>
            <p:nvPr/>
          </p:nvSpPr>
          <p:spPr bwMode="auto">
            <a:xfrm>
              <a:off x="2270420" y="3425018"/>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Etude de la langue 1</a:t>
              </a:r>
              <a:endParaRPr lang="fr-FR" sz="1600" dirty="0">
                <a:latin typeface="Lucida Grande"/>
                <a:ea typeface="MS PGothic" pitchFamily="34" charset="-128"/>
              </a:endParaRPr>
            </a:p>
          </p:txBody>
        </p:sp>
        <p:sp>
          <p:nvSpPr>
            <p:cNvPr id="7" name="Rectangle 9"/>
            <p:cNvSpPr/>
            <p:nvPr/>
          </p:nvSpPr>
          <p:spPr bwMode="auto">
            <a:xfrm>
              <a:off x="5143928" y="4155549"/>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Etude de la langue 2</a:t>
              </a:r>
              <a:endParaRPr lang="fr-FR" sz="1600" dirty="0">
                <a:latin typeface="Lucida Grande"/>
                <a:ea typeface="MS PGothic" pitchFamily="34" charset="-128"/>
              </a:endParaRPr>
            </a:p>
          </p:txBody>
        </p:sp>
        <p:sp>
          <p:nvSpPr>
            <p:cNvPr id="8" name="Rectangle 9"/>
            <p:cNvSpPr/>
            <p:nvPr/>
          </p:nvSpPr>
          <p:spPr bwMode="auto">
            <a:xfrm>
              <a:off x="2357171" y="4155549"/>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Etude de la langue 3</a:t>
              </a:r>
              <a:endParaRPr lang="fr-FR" sz="1600" dirty="0">
                <a:latin typeface="Lucida Grande"/>
                <a:ea typeface="MS PGothic" pitchFamily="34" charset="-128"/>
              </a:endParaRPr>
            </a:p>
          </p:txBody>
        </p:sp>
      </p:grpSp>
      <p:grpSp>
        <p:nvGrpSpPr>
          <p:cNvPr id="41000" name="Group 41"/>
          <p:cNvGrpSpPr>
            <a:grpSpLocks/>
          </p:cNvGrpSpPr>
          <p:nvPr/>
        </p:nvGrpSpPr>
        <p:grpSpPr bwMode="auto">
          <a:xfrm>
            <a:off x="6291263" y="1384300"/>
            <a:ext cx="1670050" cy="574675"/>
            <a:chOff x="3969" y="709"/>
            <a:chExt cx="1052" cy="362"/>
          </a:xfrm>
        </p:grpSpPr>
        <p:sp>
          <p:nvSpPr>
            <p:cNvPr id="18" name="Rectangle 17"/>
            <p:cNvSpPr/>
            <p:nvPr/>
          </p:nvSpPr>
          <p:spPr bwMode="auto">
            <a:xfrm>
              <a:off x="4006" y="769"/>
              <a:ext cx="979" cy="238"/>
            </a:xfrm>
            <a:prstGeom prst="rect">
              <a:avLst/>
            </a:prstGeom>
            <a:solidFill>
              <a:srgbClr val="DA96BD"/>
            </a:solidFill>
            <a:ln w="9525" cap="flat" cmpd="sng" algn="ctr">
              <a:noFill/>
              <a:prstDash val="solid"/>
              <a:round/>
              <a:headEnd type="none" w="med" len="med"/>
              <a:tailEnd type="none" w="med" len="med"/>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endParaRPr lang="fr-FR" sz="2000">
                <a:effectLst>
                  <a:outerShdw blurRad="38100" dist="38100" dir="2700000" algn="tl">
                    <a:srgbClr val="C0C0C0"/>
                  </a:outerShdw>
                </a:effectLst>
                <a:latin typeface="Lucida Grande"/>
                <a:ea typeface="MS PGothic" pitchFamily="34" charset="-128"/>
              </a:endParaRPr>
            </a:p>
          </p:txBody>
        </p:sp>
        <p:sp>
          <p:nvSpPr>
            <p:cNvPr id="14" name="Rectangle 18"/>
            <p:cNvSpPr/>
            <p:nvPr/>
          </p:nvSpPr>
          <p:spPr bwMode="auto">
            <a:xfrm>
              <a:off x="4059" y="799"/>
              <a:ext cx="956" cy="227"/>
            </a:xfrm>
            <a:prstGeom prst="rect">
              <a:avLst/>
            </a:prstGeom>
            <a:noFill/>
            <a:ln w="9525" cap="flat" cmpd="sng" algn="ctr">
              <a:noFill/>
              <a:prstDash val="solid"/>
              <a:round/>
              <a:headEnd type="none" w="med" len="med"/>
              <a:tailEnd type="none" w="med" len="med"/>
            </a:ln>
            <a:effectLst>
              <a:outerShdw blurRad="107950" dist="12700" dir="5400000" algn="ctr">
                <a:srgbClr val="000000"/>
              </a:outerShdw>
            </a:effectLst>
          </p:spPr>
          <p:txBody>
            <a:bodyPr/>
            <a:lstStyle/>
            <a:p>
              <a:pPr algn="ctr" eaLnBrk="0" fontAlgn="auto" hangingPunct="0">
                <a:spcBef>
                  <a:spcPts val="0"/>
                </a:spcBef>
                <a:spcAft>
                  <a:spcPts val="0"/>
                </a:spcAft>
                <a:defRPr/>
              </a:pPr>
              <a:r>
                <a:rPr lang="fr-FR" sz="1600">
                  <a:effectLst>
                    <a:outerShdw blurRad="38100" dist="38100" dir="2700000" algn="tl">
                      <a:srgbClr val="C0C0C0"/>
                    </a:outerShdw>
                  </a:effectLst>
                  <a:latin typeface="Lucida Grande"/>
                  <a:ea typeface="MS PGothic" pitchFamily="34" charset="-128"/>
                </a:rPr>
                <a:t>50 minutes</a:t>
              </a:r>
            </a:p>
          </p:txBody>
        </p:sp>
      </p:grpSp>
      <p:sp>
        <p:nvSpPr>
          <p:cNvPr id="16" name="Rectangle 15"/>
          <p:cNvSpPr/>
          <p:nvPr/>
        </p:nvSpPr>
        <p:spPr>
          <a:xfrm>
            <a:off x="888703" y="327539"/>
            <a:ext cx="7376408" cy="553998"/>
          </a:xfrm>
          <a:prstGeom prst="rect">
            <a:avLst/>
          </a:prstGeom>
        </p:spPr>
        <p:txBody>
          <a:bodyPr wrap="square">
            <a:spAutoFit/>
          </a:bodyPr>
          <a:lstStyle/>
          <a:p>
            <a:r>
              <a:rPr lang="fr-FR" sz="3000" b="1" cap="all" dirty="0">
                <a:solidFill>
                  <a:schemeClr val="tx1">
                    <a:lumMod val="75000"/>
                    <a:lumOff val="25000"/>
                  </a:schemeClr>
                </a:solidFill>
                <a:latin typeface="+mj-lt"/>
                <a:ea typeface="+mj-ea"/>
                <a:cs typeface="+mj-cs"/>
              </a:rPr>
              <a:t> le Protocole d’évaluation – séquence 1</a:t>
            </a:r>
          </a:p>
        </p:txBody>
      </p:sp>
      <p:sp>
        <p:nvSpPr>
          <p:cNvPr id="23" name="Rectangle avec flèche vers le haut 22"/>
          <p:cNvSpPr/>
          <p:nvPr/>
        </p:nvSpPr>
        <p:spPr>
          <a:xfrm>
            <a:off x="5973763" y="4509247"/>
            <a:ext cx="1455738" cy="1845673"/>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Rectangle 21"/>
          <p:cNvSpPr/>
          <p:nvPr/>
        </p:nvSpPr>
        <p:spPr>
          <a:xfrm>
            <a:off x="6027550" y="5078818"/>
            <a:ext cx="1500190" cy="1384995"/>
          </a:xfrm>
          <a:prstGeom prst="rect">
            <a:avLst/>
          </a:prstGeom>
        </p:spPr>
        <p:txBody>
          <a:bodyPr wrap="square">
            <a:spAutoFit/>
          </a:bodyPr>
          <a:lstStyle/>
          <a:p>
            <a:r>
              <a:rPr lang="fr-FR" sz="1200" dirty="0"/>
              <a:t>Identifier les constituants d’une phrase, observer le fonctionnement du verbe, maitriser la forme des mots en lien avec la syntaxe.</a:t>
            </a:r>
          </a:p>
        </p:txBody>
      </p:sp>
      <p:sp>
        <p:nvSpPr>
          <p:cNvPr id="31" name="Rectangle avec flèche vers le haut 30"/>
          <p:cNvSpPr/>
          <p:nvPr/>
        </p:nvSpPr>
        <p:spPr>
          <a:xfrm rot="16200000">
            <a:off x="7244206" y="1940969"/>
            <a:ext cx="1337651" cy="1570512"/>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avec flèche vers le haut 31"/>
          <p:cNvSpPr/>
          <p:nvPr/>
        </p:nvSpPr>
        <p:spPr>
          <a:xfrm rot="5400000">
            <a:off x="630666" y="1986647"/>
            <a:ext cx="830998" cy="1844681"/>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Rectangle 33"/>
          <p:cNvSpPr/>
          <p:nvPr/>
        </p:nvSpPr>
        <p:spPr>
          <a:xfrm>
            <a:off x="7688966" y="2068533"/>
            <a:ext cx="1028701" cy="1384995"/>
          </a:xfrm>
          <a:prstGeom prst="rect">
            <a:avLst/>
          </a:prstGeom>
        </p:spPr>
        <p:txBody>
          <a:bodyPr wrap="square">
            <a:spAutoFit/>
          </a:bodyPr>
          <a:lstStyle/>
          <a:p>
            <a:r>
              <a:rPr lang="fr-FR" sz="1200" dirty="0"/>
              <a:t>Comprendre des textes, des documents, et des images et les interpréter.</a:t>
            </a:r>
          </a:p>
        </p:txBody>
      </p:sp>
      <p:sp>
        <p:nvSpPr>
          <p:cNvPr id="35" name="Rectangle 34"/>
          <p:cNvSpPr/>
          <p:nvPr/>
        </p:nvSpPr>
        <p:spPr>
          <a:xfrm>
            <a:off x="219075" y="2493487"/>
            <a:ext cx="1091700" cy="830997"/>
          </a:xfrm>
          <a:prstGeom prst="rect">
            <a:avLst/>
          </a:prstGeom>
        </p:spPr>
        <p:txBody>
          <a:bodyPr wrap="square">
            <a:spAutoFit/>
          </a:bodyPr>
          <a:lstStyle/>
          <a:p>
            <a:r>
              <a:rPr lang="fr-FR" sz="1200" dirty="0"/>
              <a:t>Comprendre un texte littéraire et l’interpréter.</a:t>
            </a:r>
          </a:p>
        </p:txBody>
      </p:sp>
      <p:sp>
        <p:nvSpPr>
          <p:cNvPr id="36" name="Rectangle avec flèche vers le haut 35"/>
          <p:cNvSpPr/>
          <p:nvPr/>
        </p:nvSpPr>
        <p:spPr>
          <a:xfrm>
            <a:off x="888703" y="3922533"/>
            <a:ext cx="1908285" cy="2130089"/>
          </a:xfrm>
          <a:prstGeom prst="upArrowCallout">
            <a:avLst>
              <a:gd name="adj1" fmla="val 11688"/>
              <a:gd name="adj2" fmla="val 13768"/>
              <a:gd name="adj3" fmla="val 25000"/>
              <a:gd name="adj4" fmla="val 64977"/>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Rectangle avec flèche vers le haut 36"/>
          <p:cNvSpPr/>
          <p:nvPr/>
        </p:nvSpPr>
        <p:spPr>
          <a:xfrm>
            <a:off x="3378043" y="4653064"/>
            <a:ext cx="1128826" cy="1426130"/>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Rectangle 37"/>
          <p:cNvSpPr/>
          <p:nvPr/>
        </p:nvSpPr>
        <p:spPr>
          <a:xfrm>
            <a:off x="888703" y="4852292"/>
            <a:ext cx="2041825" cy="1200329"/>
          </a:xfrm>
          <a:prstGeom prst="rect">
            <a:avLst/>
          </a:prstGeom>
        </p:spPr>
        <p:txBody>
          <a:bodyPr wrap="square">
            <a:spAutoFit/>
          </a:bodyPr>
          <a:lstStyle/>
          <a:p>
            <a:r>
              <a:rPr lang="fr-FR" sz="1200" dirty="0"/>
              <a:t>Acquérir la structure  et l’orthographe des mots, maitriser la forme des mots en lien avec la syntaxe, observer le fonctionnement du verbe et l’orthographier.</a:t>
            </a:r>
          </a:p>
        </p:txBody>
      </p:sp>
      <p:sp>
        <p:nvSpPr>
          <p:cNvPr id="39" name="Rectangle 38"/>
          <p:cNvSpPr/>
          <p:nvPr/>
        </p:nvSpPr>
        <p:spPr>
          <a:xfrm>
            <a:off x="3432000" y="5221624"/>
            <a:ext cx="1020912" cy="830997"/>
          </a:xfrm>
          <a:prstGeom prst="rect">
            <a:avLst/>
          </a:prstGeom>
        </p:spPr>
        <p:txBody>
          <a:bodyPr wrap="square">
            <a:spAutoFit/>
          </a:bodyPr>
          <a:lstStyle/>
          <a:p>
            <a:r>
              <a:rPr lang="fr-FR" sz="1200" dirty="0"/>
              <a:t>Acquérir la structure  et le sens des mots.</a:t>
            </a:r>
          </a:p>
        </p:txBody>
      </p:sp>
      <p:sp>
        <p:nvSpPr>
          <p:cNvPr id="27" name="Rectangle 9"/>
          <p:cNvSpPr/>
          <p:nvPr/>
        </p:nvSpPr>
        <p:spPr bwMode="auto">
          <a:xfrm>
            <a:off x="4659554" y="3335417"/>
            <a:ext cx="2462820"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Langage oral</a:t>
            </a:r>
            <a:endParaRPr lang="fr-FR" sz="1600" dirty="0">
              <a:latin typeface="Lucida Grande"/>
              <a:ea typeface="MS PGothic" pitchFamily="34" charset="-128"/>
            </a:endParaRPr>
          </a:p>
        </p:txBody>
      </p:sp>
      <p:grpSp>
        <p:nvGrpSpPr>
          <p:cNvPr id="5" name="Groupe 4"/>
          <p:cNvGrpSpPr/>
          <p:nvPr/>
        </p:nvGrpSpPr>
        <p:grpSpPr>
          <a:xfrm>
            <a:off x="7181985" y="3453528"/>
            <a:ext cx="1808164" cy="1599510"/>
            <a:chOff x="7134702" y="2547454"/>
            <a:chExt cx="1808164" cy="1599510"/>
          </a:xfrm>
        </p:grpSpPr>
        <p:sp>
          <p:nvSpPr>
            <p:cNvPr id="28" name="Rectangle avec flèche vers le haut 27"/>
            <p:cNvSpPr/>
            <p:nvPr/>
          </p:nvSpPr>
          <p:spPr>
            <a:xfrm rot="17495365">
              <a:off x="7279461" y="2402695"/>
              <a:ext cx="1518645" cy="1808164"/>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Rectangle 28"/>
            <p:cNvSpPr/>
            <p:nvPr/>
          </p:nvSpPr>
          <p:spPr>
            <a:xfrm>
              <a:off x="7865748" y="2761969"/>
              <a:ext cx="1028701" cy="1384995"/>
            </a:xfrm>
            <a:prstGeom prst="rect">
              <a:avLst/>
            </a:prstGeom>
          </p:spPr>
          <p:txBody>
            <a:bodyPr wrap="square">
              <a:spAutoFit/>
            </a:bodyPr>
            <a:lstStyle/>
            <a:p>
              <a:r>
                <a:rPr lang="fr-FR" sz="1200" dirty="0"/>
                <a:t>Ecouter pour comprendre un message oral, un propos, un discours, un texte lu</a:t>
              </a:r>
            </a:p>
          </p:txBody>
        </p:sp>
      </p:grpSp>
    </p:spTree>
    <p:extLst>
      <p:ext uri="{BB962C8B-B14F-4D97-AF65-F5344CB8AC3E}">
        <p14:creationId xmlns:p14="http://schemas.microsoft.com/office/powerpoint/2010/main" val="255093236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endParaRPr lang="fr-FR" sz="1200">
              <a:solidFill>
                <a:schemeClr val="tx1">
                  <a:tint val="75000"/>
                </a:schemeClr>
              </a:solidFill>
              <a:latin typeface="+mn-lt"/>
            </a:endParaRPr>
          </a:p>
        </p:txBody>
      </p:sp>
      <p:cxnSp>
        <p:nvCxnSpPr>
          <p:cNvPr id="40963" name="Connecteur droit avec flèche 67"/>
          <p:cNvCxnSpPr>
            <a:cxnSpLocks noChangeShapeType="1"/>
          </p:cNvCxnSpPr>
          <p:nvPr/>
        </p:nvCxnSpPr>
        <p:spPr bwMode="auto">
          <a:xfrm>
            <a:off x="4313238" y="2057399"/>
            <a:ext cx="1" cy="485775"/>
          </a:xfrm>
          <a:prstGeom prst="straightConnector1">
            <a:avLst/>
          </a:prstGeom>
          <a:noFill/>
          <a:ln w="28575" algn="ctr">
            <a:solidFill>
              <a:schemeClr val="tx1"/>
            </a:solidFill>
            <a:round/>
            <a:headEnd type="oval" w="med" len="med"/>
            <a:tailEnd type="arrow" w="med" len="med"/>
          </a:ln>
        </p:spPr>
      </p:cxnSp>
      <p:sp>
        <p:nvSpPr>
          <p:cNvPr id="10" name="Rectangle 9"/>
          <p:cNvSpPr/>
          <p:nvPr/>
        </p:nvSpPr>
        <p:spPr bwMode="auto">
          <a:xfrm>
            <a:off x="3049883" y="1489075"/>
            <a:ext cx="2562677" cy="512633"/>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hangingPunct="0">
              <a:defRPr/>
            </a:pPr>
            <a:r>
              <a:rPr lang="fr-FR" sz="1600" dirty="0">
                <a:effectLst>
                  <a:outerShdw blurRad="38100" dist="38100" dir="2700000" algn="tl">
                    <a:srgbClr val="C0C0C0"/>
                  </a:outerShdw>
                </a:effectLst>
                <a:latin typeface="Lucida Grande"/>
                <a:ea typeface="MS PGothic" charset="-128"/>
              </a:rPr>
              <a:t>Mathématiques</a:t>
            </a:r>
          </a:p>
          <a:p>
            <a:pPr algn="ctr" eaLnBrk="0" hangingPunct="0">
              <a:defRPr/>
            </a:pPr>
            <a:endParaRPr lang="fr-FR" sz="1600" dirty="0">
              <a:latin typeface="Lucida Grande"/>
              <a:ea typeface="MS PGothic" charset="-128"/>
            </a:endParaRPr>
          </a:p>
        </p:txBody>
      </p:sp>
      <p:grpSp>
        <p:nvGrpSpPr>
          <p:cNvPr id="25" name="Groupe 24"/>
          <p:cNvGrpSpPr/>
          <p:nvPr/>
        </p:nvGrpSpPr>
        <p:grpSpPr>
          <a:xfrm>
            <a:off x="1523999" y="2543174"/>
            <a:ext cx="5814219" cy="2303463"/>
            <a:chOff x="1826940" y="2543175"/>
            <a:chExt cx="6049962" cy="2303463"/>
          </a:xfrm>
        </p:grpSpPr>
        <p:grpSp>
          <p:nvGrpSpPr>
            <p:cNvPr id="24" name="Groupe 23"/>
            <p:cNvGrpSpPr/>
            <p:nvPr/>
          </p:nvGrpSpPr>
          <p:grpSpPr>
            <a:xfrm>
              <a:off x="1826940" y="2543175"/>
              <a:ext cx="6049962" cy="2303463"/>
              <a:chOff x="1826940" y="2543175"/>
              <a:chExt cx="6049962" cy="2303463"/>
            </a:xfrm>
          </p:grpSpPr>
          <p:sp>
            <p:nvSpPr>
              <p:cNvPr id="40962" name="Rectangle à coins arrondis 60"/>
              <p:cNvSpPr>
                <a:spLocks noChangeArrowheads="1"/>
              </p:cNvSpPr>
              <p:nvPr/>
            </p:nvSpPr>
            <p:spPr bwMode="auto">
              <a:xfrm>
                <a:off x="1826940" y="2543175"/>
                <a:ext cx="6049962" cy="2303463"/>
              </a:xfrm>
              <a:prstGeom prst="roundRect">
                <a:avLst>
                  <a:gd name="adj" fmla="val 16667"/>
                </a:avLst>
              </a:prstGeom>
              <a:solidFill>
                <a:srgbClr val="D3E789">
                  <a:alpha val="54117"/>
                </a:srgbClr>
              </a:solidFill>
              <a:ln w="9525" algn="ctr">
                <a:solidFill>
                  <a:schemeClr val="tx1"/>
                </a:solidFill>
                <a:round/>
                <a:headEnd/>
                <a:tailEnd/>
              </a:ln>
            </p:spPr>
            <p:txBody>
              <a:bodyPr/>
              <a:lstStyle/>
              <a:p>
                <a:pPr algn="r" eaLnBrk="0" hangingPunct="0"/>
                <a:endParaRPr lang="fr-FR" sz="2400">
                  <a:latin typeface="Lucida Grande"/>
                  <a:ea typeface="MS PGothic" pitchFamily="34" charset="-128"/>
                </a:endParaRPr>
              </a:p>
            </p:txBody>
          </p:sp>
          <p:sp>
            <p:nvSpPr>
              <p:cNvPr id="2" name="Rectangle 9"/>
              <p:cNvSpPr/>
              <p:nvPr/>
            </p:nvSpPr>
            <p:spPr bwMode="auto">
              <a:xfrm>
                <a:off x="22894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Nombres et calculs – </a:t>
                </a:r>
                <a:r>
                  <a:rPr lang="fr-FR" sz="1400" b="1" dirty="0"/>
                  <a:t>utiliser, représenter, calculer</a:t>
                </a:r>
                <a:endParaRPr lang="fr-FR" sz="1400" dirty="0">
                  <a:latin typeface="Lucida Grande"/>
                  <a:ea typeface="MS PGothic" pitchFamily="34" charset="-128"/>
                </a:endParaRPr>
              </a:p>
            </p:txBody>
          </p:sp>
        </p:grpSp>
        <p:sp>
          <p:nvSpPr>
            <p:cNvPr id="3" name="Rectangle 9"/>
            <p:cNvSpPr/>
            <p:nvPr/>
          </p:nvSpPr>
          <p:spPr bwMode="auto">
            <a:xfrm>
              <a:off x="5159670" y="27058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b="1" dirty="0"/>
                <a:t>Nombres et calculs – </a:t>
              </a:r>
              <a:r>
                <a:rPr lang="fr-FR" sz="1400" b="1" dirty="0"/>
                <a:t>résoudre</a:t>
              </a: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6" name="Rectangle 9"/>
            <p:cNvSpPr/>
            <p:nvPr/>
          </p:nvSpPr>
          <p:spPr bwMode="auto">
            <a:xfrm>
              <a:off x="2270420" y="3425018"/>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Grandeurs et mesures - résoudre</a:t>
              </a: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7" name="Rectangle 9"/>
            <p:cNvSpPr/>
            <p:nvPr/>
          </p:nvSpPr>
          <p:spPr bwMode="auto">
            <a:xfrm>
              <a:off x="5150145" y="3425018"/>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Grandeurs et mesures – </a:t>
              </a:r>
              <a:r>
                <a:rPr lang="fr-FR" sz="1100" dirty="0">
                  <a:effectLst>
                    <a:outerShdw blurRad="38100" dist="38100" dir="2700000" algn="tl">
                      <a:srgbClr val="C0C0C0"/>
                    </a:outerShdw>
                  </a:effectLst>
                  <a:latin typeface="Lucida Grande"/>
                  <a:ea typeface="MS PGothic" pitchFamily="34" charset="-128"/>
                </a:rPr>
                <a:t>comparer, estimer, mesures, utiliser</a:t>
              </a:r>
            </a:p>
            <a:p>
              <a:pPr algn="ctr" eaLnBrk="0" fontAlgn="auto" hangingPunct="0">
                <a:spcBef>
                  <a:spcPts val="0"/>
                </a:spcBef>
                <a:spcAft>
                  <a:spcPts val="0"/>
                </a:spcAft>
                <a:defRPr/>
              </a:pPr>
              <a:endParaRPr lang="fr-FR" sz="1600" dirty="0">
                <a:latin typeface="Lucida Grande"/>
                <a:ea typeface="MS PGothic" pitchFamily="34" charset="-128"/>
              </a:endParaRPr>
            </a:p>
          </p:txBody>
        </p:sp>
        <p:sp>
          <p:nvSpPr>
            <p:cNvPr id="8" name="Rectangle 9"/>
            <p:cNvSpPr/>
            <p:nvPr/>
          </p:nvSpPr>
          <p:spPr bwMode="auto">
            <a:xfrm>
              <a:off x="3761083" y="4217180"/>
              <a:ext cx="2562677" cy="587116"/>
            </a:xfrm>
            <a:prstGeom prst="rect">
              <a:avLst/>
            </a:prstGeom>
            <a:solidFill>
              <a:srgbClr val="D3E789"/>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r>
                <a:rPr lang="fr-FR" sz="1600" dirty="0">
                  <a:effectLst>
                    <a:outerShdw blurRad="38100" dist="38100" dir="2700000" algn="tl">
                      <a:srgbClr val="C0C0C0"/>
                    </a:outerShdw>
                  </a:effectLst>
                  <a:latin typeface="Lucida Grande"/>
                  <a:ea typeface="MS PGothic" pitchFamily="34" charset="-128"/>
                </a:rPr>
                <a:t>Espace et géométrie</a:t>
              </a:r>
              <a:endParaRPr lang="fr-FR" sz="1600" dirty="0">
                <a:latin typeface="Lucida Grande"/>
                <a:ea typeface="MS PGothic" pitchFamily="34" charset="-128"/>
              </a:endParaRPr>
            </a:p>
          </p:txBody>
        </p:sp>
      </p:grpSp>
      <p:grpSp>
        <p:nvGrpSpPr>
          <p:cNvPr id="41000" name="Group 41"/>
          <p:cNvGrpSpPr>
            <a:grpSpLocks/>
          </p:cNvGrpSpPr>
          <p:nvPr/>
        </p:nvGrpSpPr>
        <p:grpSpPr bwMode="auto">
          <a:xfrm>
            <a:off x="6291263" y="1384300"/>
            <a:ext cx="1670050" cy="574675"/>
            <a:chOff x="3969" y="709"/>
            <a:chExt cx="1052" cy="362"/>
          </a:xfrm>
        </p:grpSpPr>
        <p:sp>
          <p:nvSpPr>
            <p:cNvPr id="18" name="Rectangle 17"/>
            <p:cNvSpPr/>
            <p:nvPr/>
          </p:nvSpPr>
          <p:spPr bwMode="auto">
            <a:xfrm>
              <a:off x="4006" y="769"/>
              <a:ext cx="979" cy="238"/>
            </a:xfrm>
            <a:prstGeom prst="rect">
              <a:avLst/>
            </a:prstGeom>
            <a:solidFill>
              <a:srgbClr val="DA96BD"/>
            </a:solidFill>
            <a:ln w="9525" cap="flat" cmpd="sng" algn="ctr">
              <a:noFill/>
              <a:prstDash val="solid"/>
              <a:round/>
              <a:headEnd type="none" w="med" len="med"/>
              <a:tailEnd type="none" w="med" len="med"/>
            </a:ln>
            <a:effectLst>
              <a:glow rad="101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eaLnBrk="0" fontAlgn="auto" hangingPunct="0">
                <a:spcBef>
                  <a:spcPts val="0"/>
                </a:spcBef>
                <a:spcAft>
                  <a:spcPts val="0"/>
                </a:spcAft>
                <a:defRPr/>
              </a:pPr>
              <a:endParaRPr lang="fr-FR" sz="2000">
                <a:effectLst>
                  <a:outerShdw blurRad="38100" dist="38100" dir="2700000" algn="tl">
                    <a:srgbClr val="C0C0C0"/>
                  </a:outerShdw>
                </a:effectLst>
                <a:latin typeface="Lucida Grande"/>
                <a:ea typeface="MS PGothic" pitchFamily="34" charset="-128"/>
              </a:endParaRPr>
            </a:p>
          </p:txBody>
        </p:sp>
        <p:sp>
          <p:nvSpPr>
            <p:cNvPr id="14" name="Rectangle 18"/>
            <p:cNvSpPr/>
            <p:nvPr/>
          </p:nvSpPr>
          <p:spPr bwMode="auto">
            <a:xfrm>
              <a:off x="4059" y="799"/>
              <a:ext cx="956" cy="227"/>
            </a:xfrm>
            <a:prstGeom prst="rect">
              <a:avLst/>
            </a:prstGeom>
            <a:noFill/>
            <a:ln w="9525" cap="flat" cmpd="sng" algn="ctr">
              <a:noFill/>
              <a:prstDash val="solid"/>
              <a:round/>
              <a:headEnd type="none" w="med" len="med"/>
              <a:tailEnd type="none" w="med" len="med"/>
            </a:ln>
            <a:effectLst>
              <a:outerShdw blurRad="107950" dist="12700" dir="5400000" algn="ctr">
                <a:srgbClr val="000000"/>
              </a:outerShdw>
            </a:effectLst>
          </p:spPr>
          <p:txBody>
            <a:bodyPr/>
            <a:lstStyle/>
            <a:p>
              <a:pPr algn="ctr" eaLnBrk="0" fontAlgn="auto" hangingPunct="0">
                <a:spcBef>
                  <a:spcPts val="0"/>
                </a:spcBef>
                <a:spcAft>
                  <a:spcPts val="0"/>
                </a:spcAft>
                <a:defRPr/>
              </a:pPr>
              <a:r>
                <a:rPr lang="fr-FR" sz="1600">
                  <a:effectLst>
                    <a:outerShdw blurRad="38100" dist="38100" dir="2700000" algn="tl">
                      <a:srgbClr val="C0C0C0"/>
                    </a:outerShdw>
                  </a:effectLst>
                  <a:latin typeface="Lucida Grande"/>
                  <a:ea typeface="MS PGothic" pitchFamily="34" charset="-128"/>
                </a:rPr>
                <a:t>50 minutes</a:t>
              </a:r>
            </a:p>
          </p:txBody>
        </p:sp>
      </p:grpSp>
      <p:sp>
        <p:nvSpPr>
          <p:cNvPr id="16" name="Rectangle 15"/>
          <p:cNvSpPr/>
          <p:nvPr/>
        </p:nvSpPr>
        <p:spPr>
          <a:xfrm>
            <a:off x="888702" y="327539"/>
            <a:ext cx="7412616" cy="553998"/>
          </a:xfrm>
          <a:prstGeom prst="rect">
            <a:avLst/>
          </a:prstGeom>
        </p:spPr>
        <p:txBody>
          <a:bodyPr wrap="square">
            <a:spAutoFit/>
          </a:bodyPr>
          <a:lstStyle/>
          <a:p>
            <a:r>
              <a:rPr lang="fr-FR" sz="3000" b="1" cap="all" dirty="0">
                <a:solidFill>
                  <a:schemeClr val="tx1">
                    <a:lumMod val="75000"/>
                    <a:lumOff val="25000"/>
                  </a:schemeClr>
                </a:solidFill>
                <a:latin typeface="+mj-lt"/>
                <a:ea typeface="+mj-ea"/>
                <a:cs typeface="+mj-cs"/>
              </a:rPr>
              <a:t>Le Protocole d’évaluation – séquence 2</a:t>
            </a:r>
          </a:p>
        </p:txBody>
      </p:sp>
      <p:sp>
        <p:nvSpPr>
          <p:cNvPr id="23" name="Rectangle avec flèche vers le haut 22"/>
          <p:cNvSpPr/>
          <p:nvPr/>
        </p:nvSpPr>
        <p:spPr>
          <a:xfrm>
            <a:off x="5973763" y="3961695"/>
            <a:ext cx="1455738" cy="2393225"/>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Rectangle 21"/>
          <p:cNvSpPr/>
          <p:nvPr/>
        </p:nvSpPr>
        <p:spPr>
          <a:xfrm>
            <a:off x="6007101" y="4908905"/>
            <a:ext cx="1500190" cy="1384995"/>
          </a:xfrm>
          <a:prstGeom prst="rect">
            <a:avLst/>
          </a:prstGeom>
        </p:spPr>
        <p:txBody>
          <a:bodyPr wrap="square">
            <a:spAutoFit/>
          </a:bodyPr>
          <a:lstStyle/>
          <a:p>
            <a:pPr lvl="0"/>
            <a:r>
              <a:rPr lang="fr-FR" sz="1200" dirty="0"/>
              <a:t>Comparer, estimer, mesurer des grandeurs géométriques, utiliser le lexique, les unités de ces grandeurs.</a:t>
            </a:r>
          </a:p>
        </p:txBody>
      </p:sp>
      <p:sp>
        <p:nvSpPr>
          <p:cNvPr id="31" name="Rectangle avec flèche vers le haut 30"/>
          <p:cNvSpPr/>
          <p:nvPr/>
        </p:nvSpPr>
        <p:spPr>
          <a:xfrm rot="16200000">
            <a:off x="7366298" y="2129653"/>
            <a:ext cx="1518645" cy="1808164"/>
          </a:xfrm>
          <a:prstGeom prst="upArrowCallout">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avec flèche vers le haut 31"/>
          <p:cNvSpPr/>
          <p:nvPr/>
        </p:nvSpPr>
        <p:spPr>
          <a:xfrm rot="5400000">
            <a:off x="-354012" y="2188220"/>
            <a:ext cx="2800353" cy="1844681"/>
          </a:xfrm>
          <a:prstGeom prst="upArrowCallout">
            <a:avLst>
              <a:gd name="adj1" fmla="val 4490"/>
              <a:gd name="adj2" fmla="val 10067"/>
              <a:gd name="adj3" fmla="val 25000"/>
              <a:gd name="adj4" fmla="val 64977"/>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Rectangle 33"/>
          <p:cNvSpPr/>
          <p:nvPr/>
        </p:nvSpPr>
        <p:spPr>
          <a:xfrm>
            <a:off x="7904164" y="2285997"/>
            <a:ext cx="1028701" cy="1569660"/>
          </a:xfrm>
          <a:prstGeom prst="rect">
            <a:avLst/>
          </a:prstGeom>
        </p:spPr>
        <p:txBody>
          <a:bodyPr wrap="square">
            <a:spAutoFit/>
          </a:bodyPr>
          <a:lstStyle/>
          <a:p>
            <a:r>
              <a:rPr lang="fr-FR" sz="1200" dirty="0"/>
              <a:t>Résoudre des problèmes en utilisant des fractions simples, des nombres décimaux et le calcul.</a:t>
            </a:r>
          </a:p>
        </p:txBody>
      </p:sp>
      <p:sp>
        <p:nvSpPr>
          <p:cNvPr id="35" name="Rectangle 34"/>
          <p:cNvSpPr/>
          <p:nvPr/>
        </p:nvSpPr>
        <p:spPr>
          <a:xfrm>
            <a:off x="161924" y="1719197"/>
            <a:ext cx="1091700" cy="2862322"/>
          </a:xfrm>
          <a:prstGeom prst="rect">
            <a:avLst/>
          </a:prstGeom>
        </p:spPr>
        <p:txBody>
          <a:bodyPr wrap="square">
            <a:spAutoFit/>
          </a:bodyPr>
          <a:lstStyle/>
          <a:p>
            <a:r>
              <a:rPr lang="fr-FR" sz="1200" dirty="0"/>
              <a:t>Utiliser et représenter les grands nombres entiers, des fractions simples et les nombres décimaux ; calculer avec les grands nombres entiers et des nombres décimaux.</a:t>
            </a:r>
          </a:p>
        </p:txBody>
      </p:sp>
      <p:sp>
        <p:nvSpPr>
          <p:cNvPr id="36" name="Rectangle avec flèche vers le haut 35"/>
          <p:cNvSpPr/>
          <p:nvPr/>
        </p:nvSpPr>
        <p:spPr>
          <a:xfrm>
            <a:off x="1270247" y="4012134"/>
            <a:ext cx="1892597" cy="1790184"/>
          </a:xfrm>
          <a:prstGeom prst="upArrowCallout">
            <a:avLst>
              <a:gd name="adj1" fmla="val 8496"/>
              <a:gd name="adj2" fmla="val 10043"/>
              <a:gd name="adj3" fmla="val 25000"/>
              <a:gd name="adj4" fmla="val 37842"/>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Rectangle avec flèche vers le haut 36"/>
          <p:cNvSpPr/>
          <p:nvPr/>
        </p:nvSpPr>
        <p:spPr>
          <a:xfrm>
            <a:off x="3584449" y="4743451"/>
            <a:ext cx="1813176" cy="1533524"/>
          </a:xfrm>
          <a:prstGeom prst="upArrowCallout">
            <a:avLst>
              <a:gd name="adj1" fmla="val 7609"/>
              <a:gd name="adj2" fmla="val 13199"/>
              <a:gd name="adj3" fmla="val 22516"/>
              <a:gd name="adj4" fmla="val 71188"/>
            </a:avLst>
          </a:prstGeom>
          <a:solidFill>
            <a:schemeClr val="bg1">
              <a:lumMod val="75000"/>
            </a:schemeClr>
          </a:solidFill>
          <a:ln>
            <a:solidFill>
              <a:srgbClr val="070A0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Rectangle 37"/>
          <p:cNvSpPr/>
          <p:nvPr/>
        </p:nvSpPr>
        <p:spPr>
          <a:xfrm>
            <a:off x="1359884" y="5187264"/>
            <a:ext cx="1680076" cy="646331"/>
          </a:xfrm>
          <a:prstGeom prst="rect">
            <a:avLst/>
          </a:prstGeom>
        </p:spPr>
        <p:txBody>
          <a:bodyPr wrap="square">
            <a:spAutoFit/>
          </a:bodyPr>
          <a:lstStyle/>
          <a:p>
            <a:r>
              <a:rPr lang="fr-FR" sz="1200" dirty="0"/>
              <a:t>Résoudre des problèmes impliquant des grandeurs.</a:t>
            </a:r>
          </a:p>
        </p:txBody>
      </p:sp>
      <p:sp>
        <p:nvSpPr>
          <p:cNvPr id="39" name="Rectangle 38"/>
          <p:cNvSpPr/>
          <p:nvPr/>
        </p:nvSpPr>
        <p:spPr>
          <a:xfrm>
            <a:off x="3657600" y="5290956"/>
            <a:ext cx="1666875" cy="1015663"/>
          </a:xfrm>
          <a:prstGeom prst="rect">
            <a:avLst/>
          </a:prstGeom>
        </p:spPr>
        <p:txBody>
          <a:bodyPr wrap="square">
            <a:spAutoFit/>
          </a:bodyPr>
          <a:lstStyle/>
          <a:p>
            <a:r>
              <a:rPr lang="fr-FR" sz="1000" dirty="0"/>
              <a:t>Reconnaitre, nommer, décrire quelques solides et figures géométriques ;  reconnaitre et utiliser quelques relations géométriques.</a:t>
            </a:r>
          </a:p>
        </p:txBody>
      </p:sp>
    </p:spTree>
    <p:extLst>
      <p:ext uri="{BB962C8B-B14F-4D97-AF65-F5344CB8AC3E}">
        <p14:creationId xmlns:p14="http://schemas.microsoft.com/office/powerpoint/2010/main" val="105196184"/>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Les outils de restitution</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18</a:t>
            </a:fld>
            <a:endParaRPr lang="fr-FR" dirty="0"/>
          </a:p>
        </p:txBody>
      </p:sp>
      <p:sp>
        <p:nvSpPr>
          <p:cNvPr id="4" name="Espace réservé du texte 3"/>
          <p:cNvSpPr>
            <a:spLocks noGrp="1"/>
          </p:cNvSpPr>
          <p:nvPr>
            <p:ph type="body" sz="quarter" idx="13"/>
          </p:nvPr>
        </p:nvSpPr>
        <p:spPr/>
        <p:txBody>
          <a:bodyPr/>
          <a:lstStyle/>
          <a:p>
            <a:r>
              <a:rPr lang="fr-FR" dirty="0"/>
              <a:t>A partir de la plateforme en ligne, mise à disposition des enseignants du profil des acquis et besoins de chaque élève, selon 4 degrés de maîtrise, pour les différentes compétences évaluées, dans un délai très rapide.</a:t>
            </a:r>
          </a:p>
          <a:p>
            <a:endParaRPr lang="fr-FR" dirty="0"/>
          </a:p>
          <a:p>
            <a:r>
              <a:rPr lang="fr-FR" dirty="0"/>
              <a:t>Mise à disposition ultérieure de consolidations à différents niveaux (classe, collège, département ,…) avec des repères nationaux.</a:t>
            </a:r>
          </a:p>
          <a:p>
            <a:endParaRPr lang="fr-FR" dirty="0"/>
          </a:p>
        </p:txBody>
      </p:sp>
    </p:spTree>
    <p:extLst>
      <p:ext uri="{BB962C8B-B14F-4D97-AF65-F5344CB8AC3E}">
        <p14:creationId xmlns:p14="http://schemas.microsoft.com/office/powerpoint/2010/main" val="1362111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tx1"/>
                </a:solidFill>
              </a:rPr>
              <a:t>Les outils d’accompagnement classe de </a:t>
            </a:r>
            <a:r>
              <a:rPr lang="fr-FR">
                <a:solidFill>
                  <a:schemeClr val="tx1"/>
                </a:solidFill>
              </a:rPr>
              <a:t>sixiÈme</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19</a:t>
            </a:fld>
            <a:endParaRPr lang="fr-FR" dirty="0"/>
          </a:p>
        </p:txBody>
      </p:sp>
      <p:sp>
        <p:nvSpPr>
          <p:cNvPr id="4" name="Espace réservé du texte 3"/>
          <p:cNvSpPr>
            <a:spLocks noGrp="1"/>
          </p:cNvSpPr>
          <p:nvPr>
            <p:ph type="body" sz="quarter" idx="13"/>
          </p:nvPr>
        </p:nvSpPr>
        <p:spPr/>
        <p:txBody>
          <a:bodyPr>
            <a:normAutofit/>
          </a:bodyPr>
          <a:lstStyle/>
          <a:p>
            <a:pPr algn="just"/>
            <a:r>
              <a:rPr lang="fr-FR" b="1" dirty="0">
                <a:solidFill>
                  <a:schemeClr val="tx1"/>
                </a:solidFill>
              </a:rPr>
              <a:t>L’accompagnement personnalisé en classe de 6</a:t>
            </a:r>
            <a:r>
              <a:rPr lang="fr-FR" b="1" baseline="30000" dirty="0">
                <a:solidFill>
                  <a:schemeClr val="tx1"/>
                </a:solidFill>
              </a:rPr>
              <a:t>e</a:t>
            </a:r>
            <a:r>
              <a:rPr lang="fr-FR" b="1" dirty="0">
                <a:solidFill>
                  <a:schemeClr val="tx1"/>
                </a:solidFill>
              </a:rPr>
              <a:t> :</a:t>
            </a:r>
          </a:p>
          <a:p>
            <a:pPr lvl="1" algn="just"/>
            <a:r>
              <a:rPr lang="fr-FR" b="1" dirty="0">
                <a:solidFill>
                  <a:schemeClr val="tx1"/>
                </a:solidFill>
              </a:rPr>
              <a:t>des fiches-ressources</a:t>
            </a:r>
            <a:r>
              <a:rPr lang="fr-FR" dirty="0">
                <a:solidFill>
                  <a:schemeClr val="tx1"/>
                </a:solidFill>
              </a:rPr>
              <a:t> dans le cadre des heures d’accompagnement personnalisé sur les compétences attendues en français et en mathématiques.</a:t>
            </a:r>
          </a:p>
          <a:p>
            <a:pPr marL="457200" lvl="1" indent="0" algn="just">
              <a:buNone/>
            </a:pPr>
            <a:endParaRPr lang="fr-FR" dirty="0">
              <a:solidFill>
                <a:schemeClr val="tx1"/>
              </a:solidFill>
            </a:endParaRPr>
          </a:p>
          <a:p>
            <a:pPr algn="just"/>
            <a:r>
              <a:rPr lang="fr-FR" b="1" dirty="0">
                <a:solidFill>
                  <a:schemeClr val="tx1"/>
                </a:solidFill>
              </a:rPr>
              <a:t>Un guide d’exploitation des</a:t>
            </a:r>
            <a:r>
              <a:rPr lang="fr-FR" dirty="0">
                <a:solidFill>
                  <a:schemeClr val="tx1"/>
                </a:solidFill>
              </a:rPr>
              <a:t> </a:t>
            </a:r>
            <a:r>
              <a:rPr lang="fr-FR" b="1" dirty="0">
                <a:solidFill>
                  <a:schemeClr val="tx1"/>
                </a:solidFill>
              </a:rPr>
              <a:t>ressources existantes, </a:t>
            </a:r>
            <a:r>
              <a:rPr lang="fr-FR" sz="1500" dirty="0">
                <a:solidFill>
                  <a:schemeClr val="tx1"/>
                </a:solidFill>
              </a:rPr>
              <a:t>issues de la BRNE et d’</a:t>
            </a:r>
            <a:r>
              <a:rPr lang="fr-FR" sz="1500" dirty="0" err="1">
                <a:solidFill>
                  <a:schemeClr val="tx1"/>
                </a:solidFill>
              </a:rPr>
              <a:t>Eduscol</a:t>
            </a:r>
            <a:r>
              <a:rPr lang="fr-FR" sz="1500" dirty="0">
                <a:solidFill>
                  <a:schemeClr val="tx1"/>
                </a:solidFill>
              </a:rPr>
              <a:t> (ressources d’accompagnement des programmes et ressources d’évaluation en fin de cycle), organisées selon les compétences à travailler, afin de faciliter le repérage des enseignants utilisateurs qui veulent planifier l’accompagnement des élèves de leur classe.</a:t>
            </a:r>
          </a:p>
          <a:p>
            <a:pPr marL="0" indent="0" algn="just">
              <a:buNone/>
            </a:pPr>
            <a:endParaRPr lang="fr-FR" sz="1500" dirty="0">
              <a:solidFill>
                <a:schemeClr val="tx1"/>
              </a:solidFill>
            </a:endParaRPr>
          </a:p>
          <a:p>
            <a:pPr algn="just"/>
            <a:r>
              <a:rPr lang="fr-FR" b="1" dirty="0">
                <a:solidFill>
                  <a:schemeClr val="tx1"/>
                </a:solidFill>
              </a:rPr>
              <a:t>A partir des outils de restitution de la DEPP, des pistes </a:t>
            </a:r>
            <a:r>
              <a:rPr lang="fr-FR" sz="1500" dirty="0">
                <a:solidFill>
                  <a:schemeClr val="tx1"/>
                </a:solidFill>
              </a:rPr>
              <a:t>pour piloter la classe et l’établissement :</a:t>
            </a:r>
          </a:p>
          <a:p>
            <a:pPr lvl="1" algn="just"/>
            <a:r>
              <a:rPr lang="fr-FR" dirty="0"/>
              <a:t>suivre les évolutions </a:t>
            </a:r>
            <a:r>
              <a:rPr lang="fr-FR"/>
              <a:t>des acquis ;</a:t>
            </a:r>
            <a:endParaRPr lang="fr-FR" dirty="0"/>
          </a:p>
          <a:p>
            <a:pPr lvl="1" algn="just"/>
            <a:r>
              <a:rPr lang="fr-FR" dirty="0"/>
              <a:t>faire des liens avec les séquences d’apprentissage possibles.</a:t>
            </a:r>
          </a:p>
          <a:p>
            <a:endParaRPr lang="fr-FR" dirty="0">
              <a:solidFill>
                <a:schemeClr val="tx1"/>
              </a:solidFill>
            </a:endParaRPr>
          </a:p>
          <a:p>
            <a:endParaRPr lang="fr-FR" dirty="0">
              <a:solidFill>
                <a:schemeClr val="tx1"/>
              </a:solidFill>
            </a:endParaRPr>
          </a:p>
          <a:p>
            <a:pPr algn="just"/>
            <a:endParaRPr lang="fr-FR" dirty="0">
              <a:solidFill>
                <a:schemeClr val="tx1"/>
              </a:solidFill>
            </a:endParaRPr>
          </a:p>
          <a:p>
            <a:endParaRPr lang="fr-FR" dirty="0">
              <a:solidFill>
                <a:schemeClr val="tx1"/>
              </a:solidFill>
            </a:endParaRPr>
          </a:p>
          <a:p>
            <a:endParaRPr lang="fr-FR" dirty="0">
              <a:solidFill>
                <a:schemeClr val="tx1"/>
              </a:solidFill>
            </a:endParaRPr>
          </a:p>
        </p:txBody>
      </p:sp>
    </p:spTree>
    <p:extLst>
      <p:ext uri="{BB962C8B-B14F-4D97-AF65-F5344CB8AC3E}">
        <p14:creationId xmlns:p14="http://schemas.microsoft.com/office/powerpoint/2010/main" val="21049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r>
              <a:rPr lang="fr-FR" dirty="0"/>
              <a:t>Trois opérations d’évaluations nouvelles à la rentrée scolaire 2018 conduites par la </a:t>
            </a:r>
            <a:r>
              <a:rPr lang="fr-FR" dirty="0" err="1"/>
              <a:t>Dgesco</a:t>
            </a:r>
            <a:r>
              <a:rPr lang="fr-FR" dirty="0"/>
              <a:t> et la Depp : CP, CE1</a:t>
            </a:r>
            <a:r>
              <a:rPr lang="fr-FR" dirty="0">
                <a:solidFill>
                  <a:schemeClr val="tx1"/>
                </a:solidFill>
              </a:rPr>
              <a:t>,</a:t>
            </a:r>
            <a:r>
              <a:rPr lang="fr-FR" dirty="0">
                <a:solidFill>
                  <a:srgbClr val="FF0000"/>
                </a:solidFill>
              </a:rPr>
              <a:t> </a:t>
            </a:r>
            <a:r>
              <a:rPr lang="fr-FR" dirty="0"/>
              <a:t>et 2nde</a:t>
            </a:r>
          </a:p>
          <a:p>
            <a:r>
              <a:rPr lang="fr-FR" dirty="0"/>
              <a:t>Tout au long de l’année d’autres évaluations auront lieu comme chaque année, dans la classe, dans les écoles et établissements, en académie, conduites par les enseignants, les inspections, les académies, mais aussi au niveau national ou même international (en 2019 TIMSS) conduites par la Depp.</a:t>
            </a:r>
          </a:p>
          <a:p>
            <a:r>
              <a:rPr lang="fr-FR" dirty="0"/>
              <a:t>Les </a:t>
            </a:r>
            <a:r>
              <a:rPr lang="fr-FR" b="1" dirty="0"/>
              <a:t>évaluations des élèves  se réfèrent à des pratiques très différentes</a:t>
            </a:r>
            <a:r>
              <a:rPr lang="fr-FR" dirty="0"/>
              <a:t>. Au-delà de l’évaluation des élèves au sein de la classe par l’enseignant ou lors des examens nationaux (brevet, baccalauréat), différents objectifs sont visés </a:t>
            </a:r>
            <a:r>
              <a:rPr lang="fr-FR" b="1" dirty="0"/>
              <a:t>liés aux niveaux des usages :</a:t>
            </a:r>
            <a:endParaRPr lang="fr-FR" dirty="0"/>
          </a:p>
          <a:p>
            <a:pPr lvl="1"/>
            <a:r>
              <a:rPr lang="fr-FR" sz="2000" b="1" dirty="0"/>
              <a:t>Fournir aux enseignants des outils afin d’enrichir leurs pratiques pédagogiques en évaluant mieux les acquis de leurs élèves (niveau de la classe)</a:t>
            </a:r>
            <a:endParaRPr lang="fr-FR" sz="2000" dirty="0"/>
          </a:p>
          <a:p>
            <a:pPr lvl="1"/>
            <a:r>
              <a:rPr lang="fr-FR" sz="2000" b="1" dirty="0"/>
              <a:t>Doter les « pilotes de proximité » (recteurs, DASEN, IEN, chefs d’établissement) d’indicateurs leur permettant de mieux connaître les résultats des élèves et des établissements pour un pilotage pédagogique efficace (niveau local)</a:t>
            </a:r>
            <a:endParaRPr lang="fr-FR" sz="2000" dirty="0"/>
          </a:p>
          <a:p>
            <a:pPr lvl="1"/>
            <a:r>
              <a:rPr lang="fr-FR" sz="2000" b="1" dirty="0"/>
              <a:t>Disposer d’indicateurs permettant de mesurer, au niveau national, les performances du système éducatif, incluant la mesure d’évolutions temporelles et les comparaisons internationales (niveau national)</a:t>
            </a:r>
            <a:endParaRPr lang="fr-FR" sz="2000" dirty="0"/>
          </a:p>
          <a:p>
            <a:pPr marL="0" indent="0">
              <a:buNone/>
            </a:pPr>
            <a:endParaRPr lang="fr-FR" dirty="0"/>
          </a:p>
          <a:p>
            <a:endParaRPr lang="fr-FR" dirty="0"/>
          </a:p>
        </p:txBody>
      </p:sp>
    </p:spTree>
    <p:extLst>
      <p:ext uri="{BB962C8B-B14F-4D97-AF65-F5344CB8AC3E}">
        <p14:creationId xmlns:p14="http://schemas.microsoft.com/office/powerpoint/2010/main" val="299753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OBJECTIFS DES TESTS DE POSITIONNEMENT SECONDE</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20</a:t>
            </a:fld>
            <a:endParaRPr lang="fr-FR" dirty="0"/>
          </a:p>
        </p:txBody>
      </p:sp>
      <p:sp>
        <p:nvSpPr>
          <p:cNvPr id="4" name="Espace réservé du texte 3"/>
          <p:cNvSpPr>
            <a:spLocks noGrp="1"/>
          </p:cNvSpPr>
          <p:nvPr>
            <p:ph type="body" sz="quarter" idx="13"/>
          </p:nvPr>
        </p:nvSpPr>
        <p:spPr/>
        <p:txBody>
          <a:bodyPr/>
          <a:lstStyle/>
          <a:p>
            <a:r>
              <a:rPr lang="fr-FR" dirty="0"/>
              <a:t>Avant le mois d’octobre, chaque élève de seconde générale, technologique ou professionnelle passe un test de positionnement qui lui permet d’identifier ses acquis et ses besoins en maîtrise de la langue française et en mathématiques notamment.</a:t>
            </a:r>
          </a:p>
          <a:p>
            <a:pPr marL="0" indent="0">
              <a:buNone/>
            </a:pPr>
            <a:endParaRPr lang="fr-FR" dirty="0"/>
          </a:p>
          <a:p>
            <a:r>
              <a:rPr lang="fr-FR" dirty="0"/>
              <a:t>C’est la première étape de l’accompagnement personnalisé qui permet aux lycéens  de consolider leur maîtrise de l’expression écrite et orale, essentielle dans la vie personnelle, professionnelle et nécessaire pour une poursuite dans l’enseignement supérieur ou une insertion dans l’emploi.</a:t>
            </a:r>
          </a:p>
          <a:p>
            <a:pPr marL="0" indent="0">
              <a:buNone/>
            </a:pPr>
            <a:endParaRPr lang="fr-FR" dirty="0"/>
          </a:p>
          <a:p>
            <a:r>
              <a:rPr lang="fr-FR" dirty="0"/>
              <a:t>Ce test doit aider les enseignants à mieux cibler et organiser cet accompagnement.</a:t>
            </a:r>
          </a:p>
        </p:txBody>
      </p:sp>
    </p:spTree>
    <p:extLst>
      <p:ext uri="{BB962C8B-B14F-4D97-AF65-F5344CB8AC3E}">
        <p14:creationId xmlns:p14="http://schemas.microsoft.com/office/powerpoint/2010/main" val="1344257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calendrier et l’organisation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21</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r>
              <a:rPr lang="fr-FR" dirty="0"/>
              <a:t>Mi-aout 2018 : mise en ligne pour les enseignants d’exemple d’épreuves libérées précisant la nature de l’exercice, la raison de son choix, les interprétations possibles des réponses</a:t>
            </a:r>
          </a:p>
          <a:p>
            <a:pPr marL="0" indent="0">
              <a:buNone/>
            </a:pPr>
            <a:endParaRPr lang="fr-FR" dirty="0"/>
          </a:p>
          <a:p>
            <a:r>
              <a:rPr lang="fr-FR" dirty="0"/>
              <a:t>Début septembre 2018 : ouverture de la plateforme ASP pour les lycées </a:t>
            </a:r>
          </a:p>
          <a:p>
            <a:endParaRPr lang="fr-FR" dirty="0"/>
          </a:p>
          <a:p>
            <a:r>
              <a:rPr lang="fr-FR" dirty="0"/>
              <a:t>10 au 28 septembre 2018 : passation des tests.</a:t>
            </a:r>
          </a:p>
          <a:p>
            <a:pPr marL="0" indent="0">
              <a:buNone/>
            </a:pPr>
            <a:endParaRPr lang="fr-FR" dirty="0"/>
          </a:p>
          <a:p>
            <a:pPr lvl="0"/>
            <a:r>
              <a:rPr lang="fr-FR" dirty="0"/>
              <a:t>Deux séquences de 50 minutes : français et mathématiques</a:t>
            </a:r>
          </a:p>
          <a:p>
            <a:pPr lvl="0"/>
            <a:endParaRPr lang="fr-FR" dirty="0"/>
          </a:p>
          <a:p>
            <a:pPr lvl="0"/>
            <a:r>
              <a:rPr lang="fr-FR" dirty="0"/>
              <a:t>Processus adaptatif : après une première série d’exercices, l’élève est orienté vers une seconde série en fonction de ses résultats</a:t>
            </a:r>
          </a:p>
          <a:p>
            <a:pPr lvl="0"/>
            <a:endParaRPr lang="fr-FR" dirty="0"/>
          </a:p>
          <a:p>
            <a:r>
              <a:rPr lang="fr-FR" dirty="0"/>
              <a:t>Correction automatisée, stockage et traitement </a:t>
            </a:r>
            <a:r>
              <a:rPr lang="fr-FR" dirty="0" err="1"/>
              <a:t>anonymisé</a:t>
            </a:r>
            <a:endParaRPr lang="fr-FR" dirty="0"/>
          </a:p>
          <a:p>
            <a:pPr marL="0" indent="0">
              <a:buNone/>
            </a:pPr>
            <a:endParaRPr lang="fr-FR" dirty="0"/>
          </a:p>
          <a:p>
            <a:r>
              <a:rPr lang="fr-FR" dirty="0"/>
              <a:t>Traitement individualisé à la DEPP</a:t>
            </a:r>
          </a:p>
          <a:p>
            <a:endParaRPr lang="fr-FR" dirty="0"/>
          </a:p>
          <a:p>
            <a:pPr lvl="0"/>
            <a:endParaRPr lang="fr-FR" dirty="0"/>
          </a:p>
          <a:p>
            <a:endParaRPr lang="fr-FR" dirty="0"/>
          </a:p>
        </p:txBody>
      </p:sp>
    </p:spTree>
    <p:extLst>
      <p:ext uri="{BB962C8B-B14F-4D97-AF65-F5344CB8AC3E}">
        <p14:creationId xmlns:p14="http://schemas.microsoft.com/office/powerpoint/2010/main" val="708351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conception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22</a:t>
            </a:fld>
            <a:endParaRPr lang="fr-FR" dirty="0"/>
          </a:p>
        </p:txBody>
      </p:sp>
      <p:sp>
        <p:nvSpPr>
          <p:cNvPr id="4" name="Espace réservé du texte 3"/>
          <p:cNvSpPr>
            <a:spLocks noGrp="1"/>
          </p:cNvSpPr>
          <p:nvPr>
            <p:ph type="body" sz="quarter" idx="13"/>
          </p:nvPr>
        </p:nvSpPr>
        <p:spPr/>
        <p:txBody>
          <a:bodyPr/>
          <a:lstStyle/>
          <a:p>
            <a:pPr lvl="1"/>
            <a:r>
              <a:rPr lang="fr-FR" sz="2000" dirty="0"/>
              <a:t> Orientations  DEPP, DGESCO et IGEN</a:t>
            </a:r>
          </a:p>
          <a:p>
            <a:pPr marL="457200" lvl="1" indent="0">
              <a:buNone/>
            </a:pPr>
            <a:endParaRPr lang="fr-FR" sz="2000" dirty="0"/>
          </a:p>
          <a:p>
            <a:pPr lvl="1"/>
            <a:r>
              <a:rPr lang="fr-FR" sz="2000" dirty="0"/>
              <a:t> Conception par des groupes experts d’enseignants, selon les processus DEPP</a:t>
            </a:r>
          </a:p>
          <a:p>
            <a:pPr lvl="1"/>
            <a:endParaRPr lang="fr-FR" sz="2000" dirty="0"/>
          </a:p>
          <a:p>
            <a:pPr lvl="1"/>
            <a:r>
              <a:rPr lang="fr-FR" sz="2000" dirty="0"/>
              <a:t> Items issus de la banque DEPP</a:t>
            </a:r>
          </a:p>
          <a:p>
            <a:pPr lvl="1"/>
            <a:endParaRPr lang="fr-FR" sz="2000" dirty="0"/>
          </a:p>
          <a:p>
            <a:pPr lvl="1"/>
            <a:r>
              <a:rPr lang="fr-FR" sz="2000" dirty="0"/>
              <a:t>Processus adaptatif : après une première série d’exercices, l’élève est orienté vers une seconde série en fonction de ses résultats.</a:t>
            </a:r>
          </a:p>
          <a:p>
            <a:pPr lvl="1"/>
            <a:endParaRPr lang="fr-FR" sz="2000" dirty="0"/>
          </a:p>
          <a:p>
            <a:pPr lvl="1"/>
            <a:endParaRPr lang="fr-FR" sz="2000" dirty="0"/>
          </a:p>
          <a:p>
            <a:pPr lvl="1"/>
            <a:endParaRPr lang="fr-FR" sz="2000" dirty="0"/>
          </a:p>
          <a:p>
            <a:pPr lvl="1"/>
            <a:endParaRPr lang="fr-FR" sz="2000" dirty="0"/>
          </a:p>
          <a:p>
            <a:endParaRPr lang="fr-FR" dirty="0"/>
          </a:p>
        </p:txBody>
      </p:sp>
    </p:spTree>
    <p:extLst>
      <p:ext uri="{BB962C8B-B14F-4D97-AF65-F5344CB8AC3E}">
        <p14:creationId xmlns:p14="http://schemas.microsoft.com/office/powerpoint/2010/main" val="3153619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contenus</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23</a:t>
            </a:fld>
            <a:endParaRPr lang="fr-FR" dirty="0"/>
          </a:p>
        </p:txBody>
      </p:sp>
      <p:sp>
        <p:nvSpPr>
          <p:cNvPr id="4" name="Espace réservé du texte 3"/>
          <p:cNvSpPr>
            <a:spLocks noGrp="1"/>
          </p:cNvSpPr>
          <p:nvPr>
            <p:ph type="body" sz="quarter" idx="13"/>
          </p:nvPr>
        </p:nvSpPr>
        <p:spPr/>
        <p:txBody>
          <a:bodyPr/>
          <a:lstStyle/>
          <a:p>
            <a:pPr marL="0" indent="0">
              <a:buNone/>
            </a:pPr>
            <a:r>
              <a:rPr lang="fr-FR" b="1" u="sng" dirty="0"/>
              <a:t>Français</a:t>
            </a:r>
          </a:p>
          <a:p>
            <a:r>
              <a:rPr lang="fr-FR" dirty="0"/>
              <a:t>Une passation de 50 minutes sur la plateforme numérique</a:t>
            </a:r>
          </a:p>
          <a:p>
            <a:pPr marL="0" indent="0">
              <a:buNone/>
            </a:pPr>
            <a:endParaRPr lang="fr-FR" dirty="0"/>
          </a:p>
          <a:p>
            <a:r>
              <a:rPr lang="fr-FR" dirty="0"/>
              <a:t>Le test de maîtrise de la langue française sera organisé en trois blocs :</a:t>
            </a:r>
            <a:r>
              <a:rPr lang="fr-FR" b="1" dirty="0"/>
              <a:t> </a:t>
            </a:r>
            <a:r>
              <a:rPr lang="fr-FR" dirty="0"/>
              <a:t>compétences linguistiques, compréhension écrite et orale. </a:t>
            </a:r>
          </a:p>
          <a:p>
            <a:pPr marL="0" indent="0">
              <a:buNone/>
            </a:pPr>
            <a:endParaRPr lang="fr-FR" dirty="0"/>
          </a:p>
          <a:p>
            <a:r>
              <a:rPr lang="fr-FR" dirty="0"/>
              <a:t>Un module optionnel d’évaluation de l’expression orale pourra être expérimenté par des établissements volontaires. Il s’agira d’un temps de mise en situation d’échange oral. Les établissements  pourront proposer ce temps à partir d’une banque de situations, mise à disposition au niveau national.</a:t>
            </a:r>
          </a:p>
          <a:p>
            <a:endParaRPr lang="fr-FR" dirty="0"/>
          </a:p>
        </p:txBody>
      </p:sp>
    </p:spTree>
    <p:extLst>
      <p:ext uri="{BB962C8B-B14F-4D97-AF65-F5344CB8AC3E}">
        <p14:creationId xmlns:p14="http://schemas.microsoft.com/office/powerpoint/2010/main" val="814652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contenus</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24</a:t>
            </a:fld>
            <a:endParaRPr lang="fr-FR" dirty="0"/>
          </a:p>
        </p:txBody>
      </p:sp>
      <p:sp>
        <p:nvSpPr>
          <p:cNvPr id="4" name="Espace réservé du texte 3"/>
          <p:cNvSpPr>
            <a:spLocks noGrp="1"/>
          </p:cNvSpPr>
          <p:nvPr>
            <p:ph type="body" sz="quarter" idx="13"/>
          </p:nvPr>
        </p:nvSpPr>
        <p:spPr/>
        <p:txBody>
          <a:bodyPr>
            <a:normAutofit fontScale="85000" lnSpcReduction="20000"/>
          </a:bodyPr>
          <a:lstStyle/>
          <a:p>
            <a:pPr marL="0" indent="0">
              <a:buNone/>
            </a:pPr>
            <a:r>
              <a:rPr lang="fr-FR" b="1" u="sng" dirty="0"/>
              <a:t>Mathématiques</a:t>
            </a:r>
          </a:p>
          <a:p>
            <a:r>
              <a:rPr lang="fr-FR" dirty="0"/>
              <a:t>Une passation de 50 minutes sur plateforme numérique</a:t>
            </a:r>
          </a:p>
          <a:p>
            <a:endParaRPr lang="fr-FR" dirty="0"/>
          </a:p>
          <a:p>
            <a:pPr marL="0" indent="0">
              <a:buNone/>
            </a:pPr>
            <a:r>
              <a:rPr lang="fr-FR" dirty="0"/>
              <a:t>Le test de mathématiques sera organisé en deux sous-thèmes communs : </a:t>
            </a:r>
          </a:p>
          <a:p>
            <a:pPr>
              <a:buFont typeface="Wingdings" panose="05000000000000000000" pitchFamily="2" charset="2"/>
              <a:buChar char="§"/>
            </a:pPr>
            <a:r>
              <a:rPr lang="fr-FR" dirty="0"/>
              <a:t>Organisation et gestion de données  </a:t>
            </a:r>
          </a:p>
          <a:p>
            <a:pPr lvl="1">
              <a:buFont typeface="Wingdings" panose="05000000000000000000" pitchFamily="2" charset="2"/>
              <a:buChar char="§"/>
            </a:pPr>
            <a:r>
              <a:rPr lang="fr-FR" sz="1600" i="1" dirty="0"/>
              <a:t>Pourcentages, proportionnalité, fonctions linéatures et de la lecture graphique</a:t>
            </a:r>
          </a:p>
          <a:p>
            <a:pPr>
              <a:buFont typeface="Wingdings" panose="05000000000000000000" pitchFamily="2" charset="2"/>
              <a:buChar char="§"/>
            </a:pPr>
            <a:r>
              <a:rPr lang="fr-FR" dirty="0"/>
              <a:t>Nombres et calculs </a:t>
            </a:r>
          </a:p>
          <a:p>
            <a:pPr lvl="1">
              <a:buFont typeface="Wingdings" panose="05000000000000000000" pitchFamily="2" charset="2"/>
              <a:buChar char="§"/>
            </a:pPr>
            <a:r>
              <a:rPr lang="fr-FR" sz="1600" i="1" dirty="0"/>
              <a:t>Comparer, calculer et estimer avec des nombres relatifs, des fractions, des nombres décimaux ou des puissances ; </a:t>
            </a:r>
          </a:p>
          <a:p>
            <a:pPr lvl="1">
              <a:buFont typeface="Wingdings" panose="05000000000000000000" pitchFamily="2" charset="2"/>
              <a:buChar char="§"/>
            </a:pPr>
            <a:r>
              <a:rPr lang="fr-FR" sz="1600" i="1" dirty="0"/>
              <a:t>Utiliser diverses représentations d’un même nombre, passer d’une représentation à une autre.</a:t>
            </a:r>
          </a:p>
          <a:p>
            <a:pPr marL="0" indent="0">
              <a:buNone/>
            </a:pPr>
            <a:endParaRPr lang="fr-FR" dirty="0"/>
          </a:p>
          <a:p>
            <a:pPr marL="0" indent="0">
              <a:buNone/>
            </a:pPr>
            <a:r>
              <a:rPr lang="fr-FR" dirty="0"/>
              <a:t>deux autres sous-thèmes seront abordés de manière modulaire :</a:t>
            </a:r>
          </a:p>
          <a:p>
            <a:pPr lvl="0"/>
            <a:r>
              <a:rPr lang="fr-FR" dirty="0"/>
              <a:t>Géométrie:</a:t>
            </a:r>
          </a:p>
          <a:p>
            <a:pPr lvl="1"/>
            <a:r>
              <a:rPr lang="fr-FR" sz="1600" i="1" dirty="0"/>
              <a:t>GT: Autour de la géométrie de raisonnement</a:t>
            </a:r>
            <a:endParaRPr lang="fr-FR" sz="1600" dirty="0"/>
          </a:p>
          <a:p>
            <a:pPr lvl="1"/>
            <a:r>
              <a:rPr lang="fr-FR" sz="1600" i="1" dirty="0"/>
              <a:t>PRO: Autour de la géométrie du calcul de grandeurs (longueurs, aires et volumes)</a:t>
            </a:r>
            <a:endParaRPr lang="fr-FR" sz="1600" dirty="0"/>
          </a:p>
          <a:p>
            <a:pPr lvl="0"/>
            <a:r>
              <a:rPr lang="fr-FR" dirty="0"/>
              <a:t>Calcul littéral</a:t>
            </a:r>
          </a:p>
          <a:p>
            <a:pPr lvl="1"/>
            <a:r>
              <a:rPr lang="fr-FR" sz="1600" i="1" dirty="0"/>
              <a:t>GT: Autour de l’équivalence d’expressions algébriques, contextes intra et extra maths.</a:t>
            </a:r>
            <a:endParaRPr lang="fr-FR" sz="1600" dirty="0"/>
          </a:p>
          <a:p>
            <a:pPr lvl="1"/>
            <a:r>
              <a:rPr lang="fr-FR" sz="1600" i="1" dirty="0"/>
              <a:t>PRO: Autour de la modélisation, en contexte et équations du premier degré.</a:t>
            </a:r>
            <a:endParaRPr lang="fr-FR" sz="1600" dirty="0"/>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1919464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outils de restitution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25</a:t>
            </a:fld>
            <a:endParaRPr lang="fr-FR" dirty="0"/>
          </a:p>
        </p:txBody>
      </p:sp>
      <p:sp>
        <p:nvSpPr>
          <p:cNvPr id="4" name="Espace réservé du texte 3"/>
          <p:cNvSpPr>
            <a:spLocks noGrp="1"/>
          </p:cNvSpPr>
          <p:nvPr>
            <p:ph type="body" sz="quarter" idx="13"/>
          </p:nvPr>
        </p:nvSpPr>
        <p:spPr/>
        <p:txBody>
          <a:bodyPr/>
          <a:lstStyle/>
          <a:p>
            <a:r>
              <a:rPr lang="fr-FR" dirty="0"/>
              <a:t> La correction est automatisée</a:t>
            </a:r>
          </a:p>
          <a:p>
            <a:pPr marL="0" indent="0">
              <a:buNone/>
            </a:pPr>
            <a:endParaRPr lang="fr-FR" dirty="0"/>
          </a:p>
          <a:p>
            <a:r>
              <a:rPr lang="fr-FR" dirty="0"/>
              <a:t> Un profil individuel de chaque élève, référé à des repères nationaux sera alors disponible très rapidement, le positionnant selon quatre degrés de maîtrise dans chaque  sous-ensemble de connaissances et de compétences évalué.</a:t>
            </a:r>
          </a:p>
          <a:p>
            <a:pPr marL="0" indent="0">
              <a:buNone/>
            </a:pPr>
            <a:endParaRPr lang="fr-FR" dirty="0"/>
          </a:p>
          <a:p>
            <a:r>
              <a:rPr lang="fr-FR" dirty="0"/>
              <a:t> Il permettra de construire un dispositif d’accompagnement personnalisé et adapté, s’appuyant sur diverses sources.</a:t>
            </a:r>
          </a:p>
          <a:p>
            <a:endParaRPr lang="fr-FR" dirty="0"/>
          </a:p>
        </p:txBody>
      </p:sp>
    </p:spTree>
    <p:extLst>
      <p:ext uri="{BB962C8B-B14F-4D97-AF65-F5344CB8AC3E}">
        <p14:creationId xmlns:p14="http://schemas.microsoft.com/office/powerpoint/2010/main" val="437088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outils d’accompagnement classe de seconde</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26</a:t>
            </a:fld>
            <a:endParaRPr lang="fr-FR" dirty="0"/>
          </a:p>
        </p:txBody>
      </p:sp>
      <p:sp>
        <p:nvSpPr>
          <p:cNvPr id="4" name="Espace réservé du texte 3"/>
          <p:cNvSpPr>
            <a:spLocks noGrp="1"/>
          </p:cNvSpPr>
          <p:nvPr>
            <p:ph type="body" sz="quarter" idx="13"/>
          </p:nvPr>
        </p:nvSpPr>
        <p:spPr/>
        <p:txBody>
          <a:bodyPr/>
          <a:lstStyle/>
          <a:p>
            <a:r>
              <a:rPr lang="fr-FR" dirty="0">
                <a:solidFill>
                  <a:schemeClr val="tx1"/>
                </a:solidFill>
              </a:rPr>
              <a:t>Ressources dans la BRNE pour travailler sur la maîtrise des compétences attendues à la fin du cycle 4 en termes de compréhension écrite et orale et en mathématiques ;</a:t>
            </a:r>
          </a:p>
          <a:p>
            <a:endParaRPr lang="fr-FR" dirty="0">
              <a:solidFill>
                <a:schemeClr val="tx1"/>
              </a:solidFill>
            </a:endParaRPr>
          </a:p>
          <a:p>
            <a:r>
              <a:rPr lang="fr-FR" dirty="0">
                <a:solidFill>
                  <a:schemeClr val="tx1"/>
                </a:solidFill>
              </a:rPr>
              <a:t>Ressources d’accompagnement pour la mise en œuvre et l’organisation de l’accompagnement personnalisé en classe de 2nde (</a:t>
            </a:r>
            <a:r>
              <a:rPr lang="fr-FR" dirty="0" err="1">
                <a:solidFill>
                  <a:schemeClr val="tx1"/>
                </a:solidFill>
              </a:rPr>
              <a:t>Eduscol</a:t>
            </a:r>
            <a:r>
              <a:rPr lang="fr-FR" dirty="0">
                <a:solidFill>
                  <a:schemeClr val="tx1"/>
                </a:solidFill>
              </a:rPr>
              <a:t>).</a:t>
            </a:r>
          </a:p>
        </p:txBody>
      </p:sp>
    </p:spTree>
    <p:extLst>
      <p:ext uri="{BB962C8B-B14F-4D97-AF65-F5344CB8AC3E}">
        <p14:creationId xmlns:p14="http://schemas.microsoft.com/office/powerpoint/2010/main" val="3947429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L’information des familles</a:t>
            </a:r>
            <a:br>
              <a:rPr lang="fr-FR" dirty="0">
                <a:solidFill>
                  <a:schemeClr val="tx1"/>
                </a:solidFill>
              </a:rPr>
            </a:br>
            <a:endParaRPr lang="fr-FR" dirty="0"/>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27</a:t>
            </a:fld>
            <a:endParaRPr lang="fr-FR" dirty="0"/>
          </a:p>
        </p:txBody>
      </p:sp>
      <p:sp>
        <p:nvSpPr>
          <p:cNvPr id="4" name="Espace réservé du texte 3"/>
          <p:cNvSpPr>
            <a:spLocks noGrp="1"/>
          </p:cNvSpPr>
          <p:nvPr>
            <p:ph type="body" sz="quarter" idx="13"/>
          </p:nvPr>
        </p:nvSpPr>
        <p:spPr/>
        <p:txBody>
          <a:bodyPr/>
          <a:lstStyle/>
          <a:p>
            <a:endParaRPr lang="fr-FR" dirty="0"/>
          </a:p>
          <a:p>
            <a:r>
              <a:rPr lang="fr-FR" dirty="0"/>
              <a:t> Une campagne d’information des parents avant l’été et au moment des passations, construite par la DELCOM</a:t>
            </a:r>
          </a:p>
        </p:txBody>
      </p:sp>
    </p:spTree>
    <p:extLst>
      <p:ext uri="{BB962C8B-B14F-4D97-AF65-F5344CB8AC3E}">
        <p14:creationId xmlns:p14="http://schemas.microsoft.com/office/powerpoint/2010/main" val="399318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Evaluations nationales sur </a:t>
            </a:r>
            <a:r>
              <a:rPr lang="fr-FR" dirty="0" err="1"/>
              <a:t>echantillon</a:t>
            </a:r>
            <a:endParaRPr lang="fr-FR" dirty="0"/>
          </a:p>
        </p:txBody>
      </p:sp>
      <p:sp>
        <p:nvSpPr>
          <p:cNvPr id="4" name="Espace réservé du numéro de diapositive 3"/>
          <p:cNvSpPr>
            <a:spLocks noGrp="1"/>
          </p:cNvSpPr>
          <p:nvPr>
            <p:ph type="sldNum" sz="quarter" idx="12"/>
          </p:nvPr>
        </p:nvSpPr>
        <p:spPr/>
        <p:txBody>
          <a:bodyPr/>
          <a:lstStyle/>
          <a:p>
            <a:fld id="{A786685B-2977-D546-9E3D-3CA676A47F0C}" type="slidenum">
              <a:rPr lang="fr-FR" smtClean="0"/>
              <a:t>3</a:t>
            </a:fld>
            <a:endParaRPr lang="fr-FR"/>
          </a:p>
        </p:txBody>
      </p:sp>
      <p:pic>
        <p:nvPicPr>
          <p:cNvPr id="5" name="Espace réservé du contenu 4"/>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04863" y="1638772"/>
            <a:ext cx="7881937" cy="4201169"/>
          </a:xfrm>
          <a:prstGeom prst="rect">
            <a:avLst/>
          </a:prstGeom>
          <a:noFill/>
        </p:spPr>
      </p:pic>
    </p:spTree>
    <p:extLst>
      <p:ext uri="{BB962C8B-B14F-4D97-AF65-F5344CB8AC3E}">
        <p14:creationId xmlns:p14="http://schemas.microsoft.com/office/powerpoint/2010/main" val="1768635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Evaluations internationales sur échantillon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4</a:t>
            </a:fld>
            <a:endParaRPr lang="fr-FR" dirty="0"/>
          </a:p>
        </p:txBody>
      </p:sp>
      <p:pic>
        <p:nvPicPr>
          <p:cNvPr id="5" name="Imag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6342" y="2114549"/>
            <a:ext cx="7013600" cy="3513893"/>
          </a:xfrm>
          <a:prstGeom prst="rect">
            <a:avLst/>
          </a:prstGeom>
          <a:noFill/>
        </p:spPr>
      </p:pic>
    </p:spTree>
    <p:extLst>
      <p:ext uri="{BB962C8B-B14F-4D97-AF65-F5344CB8AC3E}">
        <p14:creationId xmlns:p14="http://schemas.microsoft.com/office/powerpoint/2010/main" val="2221262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Evaluations nationales exhaustives</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5</a:t>
            </a:fld>
            <a:endParaRPr lang="fr-FR" dirty="0"/>
          </a:p>
        </p:txBody>
      </p:sp>
      <p:sp>
        <p:nvSpPr>
          <p:cNvPr id="4" name="Espace réservé du texte 3"/>
          <p:cNvSpPr>
            <a:spLocks noGrp="1"/>
          </p:cNvSpPr>
          <p:nvPr>
            <p:ph type="body" sz="quarter" idx="13"/>
          </p:nvPr>
        </p:nvSpPr>
        <p:spPr/>
        <p:txBody>
          <a:bodyPr/>
          <a:lstStyle/>
          <a:p>
            <a:endParaRPr lang="fr-FR" dirty="0"/>
          </a:p>
        </p:txBody>
      </p:sp>
      <p:pic>
        <p:nvPicPr>
          <p:cNvPr id="5" name="Imag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2155" y="2309812"/>
            <a:ext cx="7377344" cy="3185466"/>
          </a:xfrm>
          <a:prstGeom prst="rect">
            <a:avLst/>
          </a:prstGeom>
          <a:noFill/>
        </p:spPr>
      </p:pic>
    </p:spTree>
    <p:extLst>
      <p:ext uri="{BB962C8B-B14F-4D97-AF65-F5344CB8AC3E}">
        <p14:creationId xmlns:p14="http://schemas.microsoft.com/office/powerpoint/2010/main" val="1489337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SOMMAIRE</a:t>
            </a:r>
          </a:p>
        </p:txBody>
      </p:sp>
      <p:sp>
        <p:nvSpPr>
          <p:cNvPr id="5" name="Espace réservé du numéro de diapositive 4"/>
          <p:cNvSpPr>
            <a:spLocks noGrp="1"/>
          </p:cNvSpPr>
          <p:nvPr>
            <p:ph type="sldNum" sz="quarter" idx="12"/>
          </p:nvPr>
        </p:nvSpPr>
        <p:spPr/>
        <p:txBody>
          <a:bodyPr/>
          <a:lstStyle/>
          <a:p>
            <a:fld id="{A786685B-2977-D546-9E3D-3CA676A47F0C}" type="slidenum">
              <a:rPr lang="fr-FR" smtClean="0"/>
              <a:pPr/>
              <a:t>6</a:t>
            </a:fld>
            <a:endParaRPr lang="fr-FR" dirty="0"/>
          </a:p>
        </p:txBody>
      </p:sp>
      <p:sp>
        <p:nvSpPr>
          <p:cNvPr id="6" name="Espace réservé du texte 5"/>
          <p:cNvSpPr>
            <a:spLocks noGrp="1"/>
          </p:cNvSpPr>
          <p:nvPr>
            <p:ph type="body" sz="quarter" idx="13"/>
          </p:nvPr>
        </p:nvSpPr>
        <p:spPr/>
        <p:txBody>
          <a:bodyPr/>
          <a:lstStyle/>
          <a:p>
            <a:r>
              <a:rPr lang="fr-FR" dirty="0">
                <a:solidFill>
                  <a:schemeClr val="tx1"/>
                </a:solidFill>
              </a:rPr>
              <a:t> Bilan de l’évaluation 6° novembre 2017 </a:t>
            </a:r>
          </a:p>
          <a:p>
            <a:pPr marL="0" indent="0">
              <a:buNone/>
            </a:pPr>
            <a:endParaRPr lang="fr-FR" dirty="0">
              <a:solidFill>
                <a:schemeClr val="tx1"/>
              </a:solidFill>
            </a:endParaRPr>
          </a:p>
          <a:p>
            <a:pPr marL="0" indent="0">
              <a:buNone/>
            </a:pPr>
            <a:r>
              <a:rPr lang="fr-FR" dirty="0">
                <a:solidFill>
                  <a:schemeClr val="tx1"/>
                </a:solidFill>
              </a:rPr>
              <a:t>Evaluation 6° et tests de positionnement 2</a:t>
            </a:r>
            <a:r>
              <a:rPr lang="fr-FR" baseline="30000" dirty="0">
                <a:solidFill>
                  <a:schemeClr val="tx1"/>
                </a:solidFill>
              </a:rPr>
              <a:t>nde</a:t>
            </a:r>
            <a:endParaRPr lang="fr-FR" dirty="0">
              <a:solidFill>
                <a:schemeClr val="tx1"/>
              </a:solidFill>
            </a:endParaRPr>
          </a:p>
          <a:p>
            <a:r>
              <a:rPr lang="fr-FR" dirty="0">
                <a:solidFill>
                  <a:schemeClr val="tx1"/>
                </a:solidFill>
              </a:rPr>
              <a:t> Les objectifs </a:t>
            </a:r>
          </a:p>
          <a:p>
            <a:r>
              <a:rPr lang="fr-FR" dirty="0">
                <a:solidFill>
                  <a:schemeClr val="tx1"/>
                </a:solidFill>
              </a:rPr>
              <a:t> Le calendrier et l’organisation</a:t>
            </a:r>
          </a:p>
          <a:p>
            <a:r>
              <a:rPr lang="fr-FR" dirty="0">
                <a:solidFill>
                  <a:schemeClr val="tx1"/>
                </a:solidFill>
              </a:rPr>
              <a:t> La conception </a:t>
            </a:r>
          </a:p>
          <a:p>
            <a:r>
              <a:rPr lang="fr-FR" dirty="0">
                <a:solidFill>
                  <a:schemeClr val="tx1"/>
                </a:solidFill>
              </a:rPr>
              <a:t> Les contenus</a:t>
            </a:r>
          </a:p>
          <a:p>
            <a:r>
              <a:rPr lang="fr-FR" dirty="0">
                <a:solidFill>
                  <a:schemeClr val="tx1"/>
                </a:solidFill>
              </a:rPr>
              <a:t> Les outils de restitution</a:t>
            </a:r>
          </a:p>
          <a:p>
            <a:r>
              <a:rPr lang="fr-FR" dirty="0">
                <a:solidFill>
                  <a:schemeClr val="tx1"/>
                </a:solidFill>
              </a:rPr>
              <a:t> Les outils d’accompagnement</a:t>
            </a:r>
          </a:p>
          <a:p>
            <a:r>
              <a:rPr lang="fr-FR" dirty="0">
                <a:solidFill>
                  <a:schemeClr val="tx1"/>
                </a:solidFill>
              </a:rPr>
              <a:t> L’information des familles</a:t>
            </a:r>
          </a:p>
          <a:p>
            <a:endParaRPr lang="fr-FR" dirty="0"/>
          </a:p>
        </p:txBody>
      </p:sp>
    </p:spTree>
    <p:extLst>
      <p:ext uri="{BB962C8B-B14F-4D97-AF65-F5344CB8AC3E}">
        <p14:creationId xmlns:p14="http://schemas.microsoft.com/office/powerpoint/2010/main" val="3268864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participation</a:t>
            </a:r>
          </a:p>
        </p:txBody>
      </p:sp>
      <p:sp>
        <p:nvSpPr>
          <p:cNvPr id="5" name="ZoneTexte 4"/>
          <p:cNvSpPr txBox="1"/>
          <p:nvPr/>
        </p:nvSpPr>
        <p:spPr>
          <a:xfrm>
            <a:off x="485360" y="1514712"/>
            <a:ext cx="1724440" cy="1846659"/>
          </a:xfrm>
          <a:prstGeom prst="rect">
            <a:avLst/>
          </a:prstGeom>
          <a:noFill/>
        </p:spPr>
        <p:txBody>
          <a:bodyPr wrap="square" rtlCol="0">
            <a:spAutoFit/>
          </a:bodyPr>
          <a:lstStyle/>
          <a:p>
            <a:r>
              <a:rPr lang="fr-FR" b="1" dirty="0"/>
              <a:t>Participation </a:t>
            </a:r>
          </a:p>
          <a:p>
            <a:r>
              <a:rPr lang="fr-FR" b="1" dirty="0"/>
              <a:t>des élèves </a:t>
            </a:r>
          </a:p>
          <a:p>
            <a:r>
              <a:rPr lang="fr-FR" b="1" dirty="0">
                <a:solidFill>
                  <a:schemeClr val="accent1">
                    <a:lumMod val="75000"/>
                  </a:schemeClr>
                </a:solidFill>
              </a:rPr>
              <a:t>en français</a:t>
            </a:r>
          </a:p>
          <a:p>
            <a:r>
              <a:rPr lang="fr-FR" b="1" dirty="0"/>
              <a:t>par académie</a:t>
            </a:r>
          </a:p>
          <a:p>
            <a:r>
              <a:rPr lang="fr-FR" sz="1200" b="1" dirty="0"/>
              <a:t>Elèves connectés</a:t>
            </a:r>
          </a:p>
          <a:p>
            <a:endParaRPr lang="fr-FR" sz="1200" dirty="0"/>
          </a:p>
          <a:p>
            <a:endParaRPr lang="fr-FR" dirty="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2667" y="1600199"/>
            <a:ext cx="3227821" cy="33089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4920" y="4973003"/>
            <a:ext cx="1295400" cy="98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2619" y="1653539"/>
            <a:ext cx="2890817" cy="3202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182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participation</a:t>
            </a:r>
          </a:p>
        </p:txBody>
      </p:sp>
      <p:sp>
        <p:nvSpPr>
          <p:cNvPr id="5" name="ZoneTexte 4"/>
          <p:cNvSpPr txBox="1"/>
          <p:nvPr/>
        </p:nvSpPr>
        <p:spPr>
          <a:xfrm>
            <a:off x="365760" y="1514712"/>
            <a:ext cx="2057400" cy="1846659"/>
          </a:xfrm>
          <a:prstGeom prst="rect">
            <a:avLst/>
          </a:prstGeom>
          <a:noFill/>
        </p:spPr>
        <p:txBody>
          <a:bodyPr wrap="square" rtlCol="0">
            <a:spAutoFit/>
          </a:bodyPr>
          <a:lstStyle/>
          <a:p>
            <a:r>
              <a:rPr lang="fr-FR" b="1" dirty="0"/>
              <a:t>Participation </a:t>
            </a:r>
          </a:p>
          <a:p>
            <a:r>
              <a:rPr lang="fr-FR" b="1" dirty="0"/>
              <a:t>des élèves </a:t>
            </a:r>
          </a:p>
          <a:p>
            <a:r>
              <a:rPr lang="fr-FR" b="1" dirty="0">
                <a:solidFill>
                  <a:schemeClr val="accent2">
                    <a:lumMod val="60000"/>
                    <a:lumOff val="40000"/>
                  </a:schemeClr>
                </a:solidFill>
              </a:rPr>
              <a:t>en mathématiques</a:t>
            </a:r>
          </a:p>
          <a:p>
            <a:r>
              <a:rPr lang="fr-FR" b="1" dirty="0"/>
              <a:t>par académie</a:t>
            </a:r>
          </a:p>
          <a:p>
            <a:r>
              <a:rPr lang="fr-FR" sz="1200" b="1" dirty="0"/>
              <a:t>Elèves connectés</a:t>
            </a:r>
          </a:p>
          <a:p>
            <a:endParaRPr lang="fr-FR" sz="1200" dirty="0"/>
          </a:p>
          <a:p>
            <a:endParaRPr lang="fr-FR"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783" y="1645919"/>
            <a:ext cx="2943138" cy="3009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2983" y="4854893"/>
            <a:ext cx="1438275" cy="101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13096" y="1578293"/>
            <a:ext cx="2773704"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7395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 Bilan – déploiement technique</a:t>
            </a:r>
          </a:p>
        </p:txBody>
      </p:sp>
      <p:sp>
        <p:nvSpPr>
          <p:cNvPr id="3" name="Rectangle 2"/>
          <p:cNvSpPr/>
          <p:nvPr/>
        </p:nvSpPr>
        <p:spPr>
          <a:xfrm>
            <a:off x="411480" y="1720840"/>
            <a:ext cx="8126730" cy="1200329"/>
          </a:xfrm>
          <a:prstGeom prst="rect">
            <a:avLst/>
          </a:prstGeom>
        </p:spPr>
        <p:txBody>
          <a:bodyPr wrap="square">
            <a:spAutoFit/>
          </a:bodyPr>
          <a:lstStyle/>
          <a:p>
            <a:pPr algn="ctr"/>
            <a:r>
              <a:rPr lang="fr-FR" dirty="0"/>
              <a:t>La programmation des séances au niveau national</a:t>
            </a:r>
          </a:p>
          <a:p>
            <a:endParaRPr lang="fr-FR" dirty="0"/>
          </a:p>
          <a:p>
            <a:endParaRPr lang="fr-FR" dirty="0"/>
          </a:p>
          <a:p>
            <a:endParaRPr lang="fr-FR"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091" y="3279053"/>
            <a:ext cx="7593346" cy="2428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78355"/>
      </p:ext>
    </p:extLst>
  </p:cSld>
  <p:clrMapOvr>
    <a:masterClrMapping/>
  </p:clrMapOvr>
</p:sld>
</file>

<file path=ppt/theme/theme1.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119f9b1cd9f589f93a03fb976800c802">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FF2B266-49D3-4979-8803-9492E4FFFB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30CE3D-4D05-473B-8E4E-8BF5FC35A730}">
  <ds:schemaRefs>
    <ds:schemaRef ds:uri="http://schemas.microsoft.com/sharepoint/v3/contenttype/forms"/>
  </ds:schemaRefs>
</ds:datastoreItem>
</file>

<file path=customXml/itemProps3.xml><?xml version="1.0" encoding="utf-8"?>
<ds:datastoreItem xmlns:ds="http://schemas.openxmlformats.org/officeDocument/2006/customXml" ds:itemID="{1307463A-4F30-4EF9-BE07-FB8B3DDEEEB2}">
  <ds:schemaRefs>
    <ds:schemaRef ds:uri="http://schemas.microsoft.com/office/infopath/2007/PartnerControls"/>
    <ds:schemaRef ds:uri="http://schemas.microsoft.com/office/2006/documentManagement/types"/>
    <ds:schemaRef ds:uri="http://www.w3.org/XML/1998/namespace"/>
    <ds:schemaRef ds:uri="http://purl.org/dc/terms/"/>
    <ds:schemaRef ds:uri="http://schemas.openxmlformats.org/package/2006/metadata/core-properties"/>
    <ds:schemaRef ds:uri="http://schemas.microsoft.com/office/2006/metadata/properties"/>
    <ds:schemaRef ds:uri="http://schemas.microsoft.com/sharepoint/v3"/>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1522</TotalTime>
  <Words>1527</Words>
  <Application>Microsoft Macintosh PowerPoint</Application>
  <PresentationFormat>Affichage à l'écran (4:3)</PresentationFormat>
  <Paragraphs>270</Paragraphs>
  <Slides>27</Slides>
  <Notes>9</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27</vt:i4>
      </vt:variant>
    </vt:vector>
  </HeadingPairs>
  <TitlesOfParts>
    <vt:vector size="37" baseType="lpstr">
      <vt:lpstr>ＭＳ Ｐゴシック</vt:lpstr>
      <vt:lpstr>Arial</vt:lpstr>
      <vt:lpstr>Arial Italic</vt:lpstr>
      <vt:lpstr>Calibri</vt:lpstr>
      <vt:lpstr>Cambria</vt:lpstr>
      <vt:lpstr>Lucida Grande</vt:lpstr>
      <vt:lpstr>Wingdings</vt:lpstr>
      <vt:lpstr>pages de contenus</vt:lpstr>
      <vt:lpstr>page de presentation et de partie</vt:lpstr>
      <vt:lpstr>page de sous-partie</vt:lpstr>
      <vt:lpstr>Présentation PowerPoint</vt:lpstr>
      <vt:lpstr>introduction</vt:lpstr>
      <vt:lpstr>Evaluations nationales sur echantillon</vt:lpstr>
      <vt:lpstr>Evaluations internationales sur échantillon</vt:lpstr>
      <vt:lpstr>Evaluations nationales exhaustives</vt:lpstr>
      <vt:lpstr>SOMMAIRE</vt:lpstr>
      <vt:lpstr> Bilan participation</vt:lpstr>
      <vt:lpstr> Bilan participation</vt:lpstr>
      <vt:lpstr> Bilan – déploiement technique</vt:lpstr>
      <vt:lpstr> Bilan – DEPLOIEMENT TECHNIQUE</vt:lpstr>
      <vt:lpstr> Restitution des résultats individuels</vt:lpstr>
      <vt:lpstr>Restitutions du mois d’avril</vt:lpstr>
      <vt:lpstr>Les objectifs de l’évaluation sixième</vt:lpstr>
      <vt:lpstr>Le calendrier et l’organisation</vt:lpstr>
      <vt:lpstr>La conception </vt:lpstr>
      <vt:lpstr>Présentation PowerPoint</vt:lpstr>
      <vt:lpstr>Présentation PowerPoint</vt:lpstr>
      <vt:lpstr>Les outils de restitution </vt:lpstr>
      <vt:lpstr>Les outils d’accompagnement classe de sixiÈme </vt:lpstr>
      <vt:lpstr>LES OBJECTIFS DES TESTS DE POSITIONNEMENT SECONDE</vt:lpstr>
      <vt:lpstr>Le calendrier et l’organisation</vt:lpstr>
      <vt:lpstr>La conception</vt:lpstr>
      <vt:lpstr>Les contenus</vt:lpstr>
      <vt:lpstr>Les contenus</vt:lpstr>
      <vt:lpstr>Les outils de restitution</vt:lpstr>
      <vt:lpstr>Les outils d’accompagnement classe de seconde</vt:lpstr>
      <vt:lpstr>L’information des familles </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Claire Guéville</cp:lastModifiedBy>
  <cp:revision>199</cp:revision>
  <cp:lastPrinted>2018-04-25T13:42:27Z</cp:lastPrinted>
  <dcterms:created xsi:type="dcterms:W3CDTF">2015-02-04T10:43:31Z</dcterms:created>
  <dcterms:modified xsi:type="dcterms:W3CDTF">2018-06-05T12:36:41Z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